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8" r:id="rId3"/>
    <p:sldId id="260" r:id="rId4"/>
    <p:sldId id="261" r:id="rId5"/>
    <p:sldId id="262" r:id="rId6"/>
    <p:sldId id="263" r:id="rId7"/>
    <p:sldId id="264" r:id="rId8"/>
    <p:sldId id="265" r:id="rId9"/>
    <p:sldId id="266" r:id="rId10"/>
    <p:sldId id="267" r:id="rId1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89AC"/>
    <a:srgbClr val="123066"/>
    <a:srgbClr val="FF40FF"/>
    <a:srgbClr val="7B59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92"/>
    <p:restoredTop sz="94886"/>
  </p:normalViewPr>
  <p:slideViewPr>
    <p:cSldViewPr snapToGrid="0" snapToObjects="1">
      <p:cViewPr varScale="1">
        <p:scale>
          <a:sx n="165" d="100"/>
          <a:sy n="165" d="100"/>
        </p:scale>
        <p:origin x="95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FAD6A-21DD-6245-AA76-C1DDF94748B6}" type="datetimeFigureOut">
              <a:rPr lang="en-US" smtClean="0"/>
              <a:t>4/10/24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E6DFA-B785-274C-8E66-357569F67849}" type="slidenum">
              <a:rPr lang="en-US" smtClean="0"/>
              <a:t>‹#›</a:t>
            </a:fld>
            <a:endParaRPr lang="en-US"/>
          </a:p>
        </p:txBody>
      </p:sp>
    </p:spTree>
    <p:extLst>
      <p:ext uri="{BB962C8B-B14F-4D97-AF65-F5344CB8AC3E}">
        <p14:creationId xmlns:p14="http://schemas.microsoft.com/office/powerpoint/2010/main" val="21513273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E6DFA-B785-274C-8E66-357569F67849}" type="slidenum">
              <a:rPr lang="en-US" smtClean="0"/>
              <a:t>1</a:t>
            </a:fld>
            <a:endParaRPr lang="en-US"/>
          </a:p>
        </p:txBody>
      </p:sp>
    </p:spTree>
    <p:extLst>
      <p:ext uri="{BB962C8B-B14F-4D97-AF65-F5344CB8AC3E}">
        <p14:creationId xmlns:p14="http://schemas.microsoft.com/office/powerpoint/2010/main" val="318320850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5.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image" Target="../media/image3.png"/><Relationship Id="rId16"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 Id="rId14" Type="http://schemas.openxmlformats.org/officeDocument/2006/relationships/image" Target="../media/image2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3.svg"/><Relationship Id="rId4"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7.svg"/><Relationship Id="rId4"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9.svg"/><Relationship Id="rId4" Type="http://schemas.openxmlformats.org/officeDocument/2006/relationships/image" Target="../media/image1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1.svg"/><Relationship Id="rId4" Type="http://schemas.openxmlformats.org/officeDocument/2006/relationships/image" Target="../media/image2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B5E2498-C3FD-ED48-8178-0604CC6CC154}"/>
              </a:ext>
            </a:extLst>
          </p:cNvPr>
          <p:cNvSpPr/>
          <p:nvPr userDrawn="1"/>
        </p:nvSpPr>
        <p:spPr>
          <a:xfrm>
            <a:off x="6174049" y="3719683"/>
            <a:ext cx="1841500" cy="11694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1A4F2FC-78F3-8642-B5AC-743ECE8B6957}"/>
              </a:ext>
            </a:extLst>
          </p:cNvPr>
          <p:cNvSpPr/>
          <p:nvPr userDrawn="1"/>
        </p:nvSpPr>
        <p:spPr>
          <a:xfrm>
            <a:off x="0" y="504753"/>
            <a:ext cx="3119240" cy="390143"/>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logo&#10;&#10;Description automatically generated">
            <a:extLst>
              <a:ext uri="{FF2B5EF4-FFF2-40B4-BE49-F238E27FC236}">
                <a16:creationId xmlns:a16="http://schemas.microsoft.com/office/drawing/2014/main" id="{37BCA866-AFF1-D446-8D9F-32E2EBB64FD9}"/>
              </a:ext>
            </a:extLst>
          </p:cNvPr>
          <p:cNvPicPr>
            <a:picLocks noChangeAspect="1"/>
          </p:cNvPicPr>
          <p:nvPr userDrawn="1"/>
        </p:nvPicPr>
        <p:blipFill>
          <a:blip r:embed="rId2"/>
          <a:stretch>
            <a:fillRect/>
          </a:stretch>
        </p:blipFill>
        <p:spPr>
          <a:xfrm>
            <a:off x="6684298" y="3860869"/>
            <a:ext cx="866173" cy="848850"/>
          </a:xfrm>
          <a:prstGeom prst="rect">
            <a:avLst/>
          </a:prstGeom>
        </p:spPr>
      </p:pic>
      <p:pic>
        <p:nvPicPr>
          <p:cNvPr id="12" name="Picture 11">
            <a:extLst>
              <a:ext uri="{FF2B5EF4-FFF2-40B4-BE49-F238E27FC236}">
                <a16:creationId xmlns:a16="http://schemas.microsoft.com/office/drawing/2014/main" id="{D4B24E30-F726-DE4B-960F-67B9AE72ED15}"/>
              </a:ext>
            </a:extLst>
          </p:cNvPr>
          <p:cNvPicPr>
            <a:picLocks noChangeAspect="1"/>
          </p:cNvPicPr>
          <p:nvPr userDrawn="1"/>
        </p:nvPicPr>
        <p:blipFill rotWithShape="1">
          <a:blip r:embed="rId3"/>
          <a:srcRect t="1" r="26714" b="19681"/>
          <a:stretch/>
        </p:blipFill>
        <p:spPr>
          <a:xfrm>
            <a:off x="372407" y="568077"/>
            <a:ext cx="2625184" cy="277901"/>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484E4765-814B-A743-BFA8-894F656725CC}"/>
              </a:ext>
            </a:extLst>
          </p:cNvPr>
          <p:cNvPicPr>
            <a:picLocks noChangeAspect="1"/>
          </p:cNvPicPr>
          <p:nvPr userDrawn="1"/>
        </p:nvPicPr>
        <p:blipFill rotWithShape="1">
          <a:blip r:embed="rId4">
            <a:alphaModFix amt="5000"/>
          </a:blip>
          <a:srcRect l="6619" t="19376" r="10998" b="23971"/>
          <a:stretch/>
        </p:blipFill>
        <p:spPr>
          <a:xfrm rot="5400000">
            <a:off x="6088925" y="2088426"/>
            <a:ext cx="5143500" cy="966651"/>
          </a:xfrm>
          <a:prstGeom prst="rect">
            <a:avLst/>
          </a:prstGeom>
        </p:spPr>
      </p:pic>
      <p:sp>
        <p:nvSpPr>
          <p:cNvPr id="14" name="Rectangle 13">
            <a:extLst>
              <a:ext uri="{FF2B5EF4-FFF2-40B4-BE49-F238E27FC236}">
                <a16:creationId xmlns:a16="http://schemas.microsoft.com/office/drawing/2014/main" id="{3C42AB34-8D75-624D-B91B-2DE6A80E445C}"/>
              </a:ext>
            </a:extLst>
          </p:cNvPr>
          <p:cNvSpPr/>
          <p:nvPr userDrawn="1"/>
        </p:nvSpPr>
        <p:spPr>
          <a:xfrm>
            <a:off x="6174049" y="505303"/>
            <a:ext cx="1841500" cy="2229302"/>
          </a:xfrm>
          <a:prstGeom prst="rect">
            <a:avLst/>
          </a:prstGeom>
          <a:solidFill>
            <a:srgbClr val="6E89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Subtitle 2">
            <a:extLst>
              <a:ext uri="{FF2B5EF4-FFF2-40B4-BE49-F238E27FC236}">
                <a16:creationId xmlns:a16="http://schemas.microsoft.com/office/drawing/2014/main" id="{5F83F0BE-C55D-D140-B5D0-AB5331A3DB13}"/>
              </a:ext>
            </a:extLst>
          </p:cNvPr>
          <p:cNvSpPr txBox="1">
            <a:spLocks/>
          </p:cNvSpPr>
          <p:nvPr userDrawn="1"/>
        </p:nvSpPr>
        <p:spPr>
          <a:xfrm>
            <a:off x="6346224" y="729362"/>
            <a:ext cx="1542323" cy="1937754"/>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ct val="100000"/>
              </a:lnSpc>
              <a:spcBef>
                <a:spcPts val="0"/>
              </a:spcBef>
              <a:spcAft>
                <a:spcPts val="300"/>
              </a:spcAft>
            </a:pPr>
            <a:r>
              <a:rPr lang="en-US" sz="1200" b="1" spc="150" dirty="0">
                <a:solidFill>
                  <a:schemeClr val="bg1"/>
                </a:solidFill>
                <a:latin typeface="Arial" panose="020B0604020202020204" pitchFamily="34" charset="0"/>
                <a:cs typeface="Arial" panose="020B0604020202020204" pitchFamily="34" charset="0"/>
              </a:rPr>
              <a:t>What is Career Readiness? </a:t>
            </a:r>
          </a:p>
          <a:p>
            <a:pPr algn="l">
              <a:lnSpc>
                <a:spcPts val="1400"/>
              </a:lnSpc>
              <a:spcBef>
                <a:spcPts val="0"/>
              </a:spcBef>
            </a:pPr>
            <a:r>
              <a:rPr lang="en-US" sz="1000" dirty="0">
                <a:solidFill>
                  <a:schemeClr val="bg1"/>
                </a:solidFill>
                <a:latin typeface="Arial" panose="020B0604020202020204" pitchFamily="34" charset="0"/>
                <a:cs typeface="Arial" panose="020B0604020202020204" pitchFamily="34" charset="0"/>
              </a:rPr>
              <a:t>Career readiness is a foundation from which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to demonstrate requisite core competencies that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broadly prepare the college educated for success in </a:t>
            </a:r>
            <a:br>
              <a:rPr lang="en-US" sz="1000" dirty="0">
                <a:solidFill>
                  <a:schemeClr val="bg1"/>
                </a:solidFill>
                <a:latin typeface="Arial" panose="020B0604020202020204" pitchFamily="34" charset="0"/>
                <a:cs typeface="Arial" panose="020B0604020202020204" pitchFamily="34" charset="0"/>
              </a:rPr>
            </a:br>
            <a:r>
              <a:rPr lang="en-US" sz="1000" dirty="0">
                <a:solidFill>
                  <a:schemeClr val="bg1"/>
                </a:solidFill>
                <a:latin typeface="Arial" panose="020B0604020202020204" pitchFamily="34" charset="0"/>
                <a:cs typeface="Arial" panose="020B0604020202020204" pitchFamily="34" charset="0"/>
              </a:rPr>
              <a:t>the workplace and lifelong career management.</a:t>
            </a:r>
          </a:p>
        </p:txBody>
      </p:sp>
      <p:pic>
        <p:nvPicPr>
          <p:cNvPr id="16" name="Picture 15">
            <a:extLst>
              <a:ext uri="{FF2B5EF4-FFF2-40B4-BE49-F238E27FC236}">
                <a16:creationId xmlns:a16="http://schemas.microsoft.com/office/drawing/2014/main" id="{9CCC2F7E-FE36-C148-9101-507DBD79D5AD}"/>
              </a:ext>
            </a:extLst>
          </p:cNvPr>
          <p:cNvPicPr>
            <a:picLocks noChangeAspect="1"/>
          </p:cNvPicPr>
          <p:nvPr userDrawn="1"/>
        </p:nvPicPr>
        <p:blipFill>
          <a:blip r:embed="rId5"/>
          <a:srcRect/>
          <a:stretch/>
        </p:blipFill>
        <p:spPr>
          <a:xfrm flipH="1">
            <a:off x="4328225" y="3492371"/>
            <a:ext cx="396218" cy="396218"/>
          </a:xfrm>
          <a:prstGeom prst="rect">
            <a:avLst/>
          </a:prstGeom>
        </p:spPr>
      </p:pic>
      <p:pic>
        <p:nvPicPr>
          <p:cNvPr id="17" name="Picture 16">
            <a:extLst>
              <a:ext uri="{FF2B5EF4-FFF2-40B4-BE49-F238E27FC236}">
                <a16:creationId xmlns:a16="http://schemas.microsoft.com/office/drawing/2014/main" id="{7026928D-FC2B-C743-B73A-CB7239D5CCB9}"/>
              </a:ext>
            </a:extLst>
          </p:cNvPr>
          <p:cNvPicPr>
            <a:picLocks noChangeAspect="1"/>
          </p:cNvPicPr>
          <p:nvPr userDrawn="1"/>
        </p:nvPicPr>
        <p:blipFill>
          <a:blip r:embed="rId6"/>
          <a:srcRect/>
          <a:stretch/>
        </p:blipFill>
        <p:spPr>
          <a:xfrm flipH="1">
            <a:off x="466494" y="3532953"/>
            <a:ext cx="351850" cy="351850"/>
          </a:xfrm>
          <a:prstGeom prst="rect">
            <a:avLst/>
          </a:prstGeom>
        </p:spPr>
      </p:pic>
      <p:pic>
        <p:nvPicPr>
          <p:cNvPr id="18" name="Picture 17">
            <a:extLst>
              <a:ext uri="{FF2B5EF4-FFF2-40B4-BE49-F238E27FC236}">
                <a16:creationId xmlns:a16="http://schemas.microsoft.com/office/drawing/2014/main" id="{EC3B7FE0-474D-E443-8AB0-657BDD9D07D5}"/>
              </a:ext>
            </a:extLst>
          </p:cNvPr>
          <p:cNvPicPr>
            <a:picLocks noChangeAspect="1"/>
          </p:cNvPicPr>
          <p:nvPr userDrawn="1"/>
        </p:nvPicPr>
        <p:blipFill>
          <a:blip r:embed="rId7"/>
          <a:srcRect/>
          <a:stretch/>
        </p:blipFill>
        <p:spPr>
          <a:xfrm flipH="1">
            <a:off x="466494" y="4135852"/>
            <a:ext cx="351850" cy="351850"/>
          </a:xfrm>
          <a:prstGeom prst="rect">
            <a:avLst/>
          </a:prstGeom>
        </p:spPr>
      </p:pic>
      <p:pic>
        <p:nvPicPr>
          <p:cNvPr id="19" name="Picture 18">
            <a:extLst>
              <a:ext uri="{FF2B5EF4-FFF2-40B4-BE49-F238E27FC236}">
                <a16:creationId xmlns:a16="http://schemas.microsoft.com/office/drawing/2014/main" id="{8D179A22-F2F3-7F4C-A58D-5AA8470FBA23}"/>
              </a:ext>
            </a:extLst>
          </p:cNvPr>
          <p:cNvPicPr>
            <a:picLocks noChangeAspect="1"/>
          </p:cNvPicPr>
          <p:nvPr userDrawn="1"/>
        </p:nvPicPr>
        <p:blipFill>
          <a:blip r:embed="rId8"/>
          <a:srcRect/>
          <a:stretch/>
        </p:blipFill>
        <p:spPr>
          <a:xfrm flipH="1">
            <a:off x="2596558" y="2930880"/>
            <a:ext cx="370624" cy="370624"/>
          </a:xfrm>
          <a:prstGeom prst="rect">
            <a:avLst/>
          </a:prstGeom>
        </p:spPr>
      </p:pic>
      <p:pic>
        <p:nvPicPr>
          <p:cNvPr id="20" name="Picture 19">
            <a:extLst>
              <a:ext uri="{FF2B5EF4-FFF2-40B4-BE49-F238E27FC236}">
                <a16:creationId xmlns:a16="http://schemas.microsoft.com/office/drawing/2014/main" id="{783057F3-A566-624E-ADDB-263187C39EA7}"/>
              </a:ext>
            </a:extLst>
          </p:cNvPr>
          <p:cNvPicPr>
            <a:picLocks noChangeAspect="1"/>
          </p:cNvPicPr>
          <p:nvPr userDrawn="1"/>
        </p:nvPicPr>
        <p:blipFill>
          <a:blip r:embed="rId9"/>
          <a:srcRect/>
          <a:stretch/>
        </p:blipFill>
        <p:spPr>
          <a:xfrm flipH="1">
            <a:off x="2603172" y="3519161"/>
            <a:ext cx="357396" cy="357396"/>
          </a:xfrm>
          <a:prstGeom prst="rect">
            <a:avLst/>
          </a:prstGeom>
        </p:spPr>
      </p:pic>
      <p:pic>
        <p:nvPicPr>
          <p:cNvPr id="21" name="Picture 20">
            <a:extLst>
              <a:ext uri="{FF2B5EF4-FFF2-40B4-BE49-F238E27FC236}">
                <a16:creationId xmlns:a16="http://schemas.microsoft.com/office/drawing/2014/main" id="{105E1FB9-B30A-6C45-BD26-77DB5BA792BE}"/>
              </a:ext>
            </a:extLst>
          </p:cNvPr>
          <p:cNvPicPr>
            <a:picLocks noChangeAspect="1"/>
          </p:cNvPicPr>
          <p:nvPr userDrawn="1"/>
        </p:nvPicPr>
        <p:blipFill>
          <a:blip r:embed="rId10"/>
          <a:srcRect/>
          <a:stretch/>
        </p:blipFill>
        <p:spPr>
          <a:xfrm flipH="1">
            <a:off x="2605945" y="4125657"/>
            <a:ext cx="351850" cy="351850"/>
          </a:xfrm>
          <a:prstGeom prst="rect">
            <a:avLst/>
          </a:prstGeom>
        </p:spPr>
      </p:pic>
      <p:pic>
        <p:nvPicPr>
          <p:cNvPr id="22" name="Picture 21">
            <a:extLst>
              <a:ext uri="{FF2B5EF4-FFF2-40B4-BE49-F238E27FC236}">
                <a16:creationId xmlns:a16="http://schemas.microsoft.com/office/drawing/2014/main" id="{F844AFEB-673C-3E42-9614-C056318EFB01}"/>
              </a:ext>
            </a:extLst>
          </p:cNvPr>
          <p:cNvPicPr>
            <a:picLocks noChangeAspect="1"/>
          </p:cNvPicPr>
          <p:nvPr userDrawn="1"/>
        </p:nvPicPr>
        <p:blipFill>
          <a:blip r:embed="rId11"/>
          <a:srcRect/>
          <a:stretch/>
        </p:blipFill>
        <p:spPr>
          <a:xfrm flipH="1">
            <a:off x="4328225" y="2937776"/>
            <a:ext cx="396218" cy="396218"/>
          </a:xfrm>
          <a:prstGeom prst="rect">
            <a:avLst/>
          </a:prstGeom>
        </p:spPr>
      </p:pic>
      <p:pic>
        <p:nvPicPr>
          <p:cNvPr id="23" name="Picture 22">
            <a:extLst>
              <a:ext uri="{FF2B5EF4-FFF2-40B4-BE49-F238E27FC236}">
                <a16:creationId xmlns:a16="http://schemas.microsoft.com/office/drawing/2014/main" id="{73E2FB80-2D9D-9F4B-8710-C38000583C7A}"/>
              </a:ext>
            </a:extLst>
          </p:cNvPr>
          <p:cNvPicPr>
            <a:picLocks noChangeAspect="1"/>
          </p:cNvPicPr>
          <p:nvPr userDrawn="1"/>
        </p:nvPicPr>
        <p:blipFill>
          <a:blip r:embed="rId12"/>
          <a:srcRect/>
          <a:stretch/>
        </p:blipFill>
        <p:spPr>
          <a:xfrm flipH="1">
            <a:off x="466494" y="2949653"/>
            <a:ext cx="351851" cy="351851"/>
          </a:xfrm>
          <a:prstGeom prst="rect">
            <a:avLst/>
          </a:prstGeom>
        </p:spPr>
      </p:pic>
      <p:sp>
        <p:nvSpPr>
          <p:cNvPr id="24" name="Subtitle 2">
            <a:extLst>
              <a:ext uri="{FF2B5EF4-FFF2-40B4-BE49-F238E27FC236}">
                <a16:creationId xmlns:a16="http://schemas.microsoft.com/office/drawing/2014/main" id="{18FBA37C-629F-DA47-86F3-4F0B74A1BEB8}"/>
              </a:ext>
            </a:extLst>
          </p:cNvPr>
          <p:cNvSpPr txBox="1">
            <a:spLocks/>
          </p:cNvSpPr>
          <p:nvPr userDrawn="1"/>
        </p:nvSpPr>
        <p:spPr>
          <a:xfrm>
            <a:off x="948942" y="2946659"/>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Career &amp; Self Development </a:t>
            </a:r>
            <a:endParaRPr lang="en-US" sz="1200" dirty="0">
              <a:latin typeface="Arial" panose="020B0604020202020204" pitchFamily="34" charset="0"/>
              <a:cs typeface="Arial" panose="020B0604020202020204" pitchFamily="34" charset="0"/>
            </a:endParaRPr>
          </a:p>
        </p:txBody>
      </p:sp>
      <p:sp>
        <p:nvSpPr>
          <p:cNvPr id="25" name="Subtitle 2">
            <a:extLst>
              <a:ext uri="{FF2B5EF4-FFF2-40B4-BE49-F238E27FC236}">
                <a16:creationId xmlns:a16="http://schemas.microsoft.com/office/drawing/2014/main" id="{CFE7F019-2AFB-E645-8A29-D6F30CD9A8A9}"/>
              </a:ext>
            </a:extLst>
          </p:cNvPr>
          <p:cNvSpPr txBox="1">
            <a:spLocks/>
          </p:cNvSpPr>
          <p:nvPr userDrawn="1"/>
        </p:nvSpPr>
        <p:spPr>
          <a:xfrm>
            <a:off x="948942" y="3597318"/>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Communication </a:t>
            </a:r>
            <a:endParaRPr lang="en-US" sz="1200" dirty="0">
              <a:latin typeface="Arial" panose="020B0604020202020204" pitchFamily="34" charset="0"/>
              <a:cs typeface="Arial" panose="020B0604020202020204" pitchFamily="34" charset="0"/>
            </a:endParaRPr>
          </a:p>
        </p:txBody>
      </p:sp>
      <p:sp>
        <p:nvSpPr>
          <p:cNvPr id="26" name="Subtitle 2">
            <a:extLst>
              <a:ext uri="{FF2B5EF4-FFF2-40B4-BE49-F238E27FC236}">
                <a16:creationId xmlns:a16="http://schemas.microsoft.com/office/drawing/2014/main" id="{669A3CEC-CAF3-C249-A95B-0647B12995F4}"/>
              </a:ext>
            </a:extLst>
          </p:cNvPr>
          <p:cNvSpPr txBox="1">
            <a:spLocks/>
          </p:cNvSpPr>
          <p:nvPr userDrawn="1"/>
        </p:nvSpPr>
        <p:spPr>
          <a:xfrm>
            <a:off x="948942" y="4211512"/>
            <a:ext cx="166361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Critical Thinking</a:t>
            </a:r>
          </a:p>
        </p:txBody>
      </p:sp>
      <p:sp>
        <p:nvSpPr>
          <p:cNvPr id="27" name="Subtitle 2">
            <a:extLst>
              <a:ext uri="{FF2B5EF4-FFF2-40B4-BE49-F238E27FC236}">
                <a16:creationId xmlns:a16="http://schemas.microsoft.com/office/drawing/2014/main" id="{05A50421-5432-7441-AD15-9246AFA77A90}"/>
              </a:ext>
            </a:extLst>
          </p:cNvPr>
          <p:cNvSpPr txBox="1">
            <a:spLocks/>
          </p:cNvSpPr>
          <p:nvPr userDrawn="1"/>
        </p:nvSpPr>
        <p:spPr>
          <a:xfrm>
            <a:off x="3060048" y="2946658"/>
            <a:ext cx="1301753" cy="396217"/>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Equity &amp; </a:t>
            </a:r>
            <a:br>
              <a:rPr lang="en-US" sz="1200" dirty="0">
                <a:solidFill>
                  <a:srgbClr val="7B597E"/>
                </a:solidFill>
                <a:latin typeface="Arial" panose="020B0604020202020204" pitchFamily="34" charset="0"/>
                <a:cs typeface="Arial" panose="020B0604020202020204" pitchFamily="34" charset="0"/>
              </a:rPr>
            </a:br>
            <a:r>
              <a:rPr lang="en-US" sz="1200" dirty="0">
                <a:solidFill>
                  <a:srgbClr val="7B597E"/>
                </a:solidFill>
                <a:latin typeface="Arial" panose="020B0604020202020204" pitchFamily="34" charset="0"/>
                <a:cs typeface="Arial" panose="020B0604020202020204" pitchFamily="34" charset="0"/>
              </a:rPr>
              <a:t>Inclusion </a:t>
            </a:r>
            <a:endParaRPr lang="en-US" sz="1200" dirty="0">
              <a:latin typeface="Arial" panose="020B060402020202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838A480A-8BE2-EC48-BDC8-22F3F7A4BF5B}"/>
              </a:ext>
            </a:extLst>
          </p:cNvPr>
          <p:cNvSpPr txBox="1">
            <a:spLocks/>
          </p:cNvSpPr>
          <p:nvPr userDrawn="1"/>
        </p:nvSpPr>
        <p:spPr>
          <a:xfrm>
            <a:off x="3060048" y="3597318"/>
            <a:ext cx="1301753" cy="30671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Leadership </a:t>
            </a:r>
            <a:endParaRPr lang="en-US" sz="1200" dirty="0">
              <a:latin typeface="Arial" panose="020B0604020202020204" pitchFamily="34" charset="0"/>
              <a:cs typeface="Arial" panose="020B0604020202020204" pitchFamily="34" charset="0"/>
            </a:endParaRPr>
          </a:p>
        </p:txBody>
      </p:sp>
      <p:sp>
        <p:nvSpPr>
          <p:cNvPr id="29" name="Subtitle 2">
            <a:extLst>
              <a:ext uri="{FF2B5EF4-FFF2-40B4-BE49-F238E27FC236}">
                <a16:creationId xmlns:a16="http://schemas.microsoft.com/office/drawing/2014/main" id="{5A3B27AC-533E-6A4E-97FA-0288775D65C4}"/>
              </a:ext>
            </a:extLst>
          </p:cNvPr>
          <p:cNvSpPr txBox="1">
            <a:spLocks/>
          </p:cNvSpPr>
          <p:nvPr userDrawn="1"/>
        </p:nvSpPr>
        <p:spPr>
          <a:xfrm>
            <a:off x="3060048" y="4211512"/>
            <a:ext cx="1301753" cy="30671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Professionalism</a:t>
            </a:r>
          </a:p>
        </p:txBody>
      </p:sp>
      <p:sp>
        <p:nvSpPr>
          <p:cNvPr id="30" name="Subtitle 2">
            <a:extLst>
              <a:ext uri="{FF2B5EF4-FFF2-40B4-BE49-F238E27FC236}">
                <a16:creationId xmlns:a16="http://schemas.microsoft.com/office/drawing/2014/main" id="{15608A12-5825-3747-BB0A-592DE9499EA0}"/>
              </a:ext>
            </a:extLst>
          </p:cNvPr>
          <p:cNvSpPr txBox="1">
            <a:spLocks/>
          </p:cNvSpPr>
          <p:nvPr userDrawn="1"/>
        </p:nvSpPr>
        <p:spPr>
          <a:xfrm>
            <a:off x="4812373" y="2994787"/>
            <a:ext cx="956395" cy="2460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Teamwork </a:t>
            </a:r>
            <a:endParaRPr lang="en-US" sz="1200" dirty="0">
              <a:latin typeface="Arial" panose="020B0604020202020204" pitchFamily="34" charset="0"/>
              <a:cs typeface="Arial" panose="020B0604020202020204" pitchFamily="34" charset="0"/>
            </a:endParaRPr>
          </a:p>
        </p:txBody>
      </p:sp>
      <p:sp>
        <p:nvSpPr>
          <p:cNvPr id="31" name="Subtitle 2">
            <a:extLst>
              <a:ext uri="{FF2B5EF4-FFF2-40B4-BE49-F238E27FC236}">
                <a16:creationId xmlns:a16="http://schemas.microsoft.com/office/drawing/2014/main" id="{250B0412-248B-914D-B30F-92E5472A2104}"/>
              </a:ext>
            </a:extLst>
          </p:cNvPr>
          <p:cNvSpPr txBox="1">
            <a:spLocks/>
          </p:cNvSpPr>
          <p:nvPr userDrawn="1"/>
        </p:nvSpPr>
        <p:spPr>
          <a:xfrm>
            <a:off x="4812373" y="3597318"/>
            <a:ext cx="956395" cy="322288"/>
          </a:xfrm>
          <a:prstGeom prst="rect">
            <a:avLst/>
          </a:prstGeom>
        </p:spPr>
        <p:txBody>
          <a:bodyPr vert="horz" lIns="0" tIns="0" rIns="0" bIns="0" rtlCol="0">
            <a:no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ts val="1400"/>
              </a:lnSpc>
              <a:spcBef>
                <a:spcPts val="0"/>
              </a:spcBef>
            </a:pPr>
            <a:r>
              <a:rPr lang="en-US" sz="1200" dirty="0">
                <a:solidFill>
                  <a:srgbClr val="7B597E"/>
                </a:solidFill>
                <a:latin typeface="Arial" panose="020B0604020202020204" pitchFamily="34" charset="0"/>
                <a:cs typeface="Arial" panose="020B0604020202020204" pitchFamily="34" charset="0"/>
              </a:rPr>
              <a:t>Technology </a:t>
            </a:r>
            <a:endParaRPr lang="en-US" sz="1200" dirty="0">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8DA27338-11DF-8A43-B8FE-C06F7AC33877}"/>
              </a:ext>
            </a:extLst>
          </p:cNvPr>
          <p:cNvSpPr/>
          <p:nvPr userDrawn="1"/>
        </p:nvSpPr>
        <p:spPr>
          <a:xfrm>
            <a:off x="6174049" y="2828432"/>
            <a:ext cx="1841500" cy="804089"/>
          </a:xfrm>
          <a:prstGeom prst="rect">
            <a:avLst/>
          </a:prstGeom>
          <a:solidFill>
            <a:srgbClr val="123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96D73DE6-D46A-2D4B-B3C0-A6511D4C5C5B}"/>
              </a:ext>
            </a:extLst>
          </p:cNvPr>
          <p:cNvSpPr/>
          <p:nvPr userDrawn="1"/>
        </p:nvSpPr>
        <p:spPr>
          <a:xfrm>
            <a:off x="6339071" y="2952500"/>
            <a:ext cx="1673255" cy="530273"/>
          </a:xfrm>
          <a:prstGeom prst="rect">
            <a:avLst/>
          </a:prstGeom>
        </p:spPr>
        <p:txBody>
          <a:bodyPr wrap="square" lIns="0" tIns="0" rIns="0" bIns="0">
            <a:spAutoFit/>
          </a:bodyPr>
          <a:lstStyle/>
          <a:p>
            <a:pPr>
              <a:lnSpc>
                <a:spcPct val="107000"/>
              </a:lnSpc>
            </a:pPr>
            <a: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a:t>
            </a:r>
            <a:b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br>
            <a:r>
              <a:rPr lang="en-US" sz="1100" b="1" spc="100" dirty="0">
                <a:solidFill>
                  <a:schemeClr val="bg1"/>
                </a:solidFill>
                <a:latin typeface="Arial" panose="020B0604020202020204" pitchFamily="34" charset="0"/>
                <a:ea typeface="Calibri" panose="020F0502020204030204" pitchFamily="34" charset="0"/>
                <a:cs typeface="Arial" panose="020B0604020202020204" pitchFamily="34" charset="0"/>
              </a:rPr>
              <a:t>career-readiness-competencies</a:t>
            </a:r>
          </a:p>
        </p:txBody>
      </p:sp>
      <p:sp>
        <p:nvSpPr>
          <p:cNvPr id="35" name="Rectangle 34">
            <a:extLst>
              <a:ext uri="{FF2B5EF4-FFF2-40B4-BE49-F238E27FC236}">
                <a16:creationId xmlns:a16="http://schemas.microsoft.com/office/drawing/2014/main" id="{DB5CFEE6-8693-B64A-94B7-147976EC1E4F}"/>
              </a:ext>
            </a:extLst>
          </p:cNvPr>
          <p:cNvSpPr/>
          <p:nvPr userDrawn="1"/>
        </p:nvSpPr>
        <p:spPr>
          <a:xfrm>
            <a:off x="430696" y="2062882"/>
            <a:ext cx="4572000" cy="765659"/>
          </a:xfrm>
          <a:prstGeom prst="rect">
            <a:avLst/>
          </a:prstGeom>
        </p:spPr>
        <p:txBody>
          <a:bodyPr lIns="0" tIns="0" rIns="0" bIns="0">
            <a:noAutofit/>
          </a:bodyPr>
          <a:lstStyle/>
          <a:p>
            <a:pPr marL="0" marR="0" lvl="0" indent="0" algn="l" defTabSz="685800" rtl="0" eaLnBrk="1" fontAlgn="auto" latinLnBrk="0" hangingPunct="1">
              <a:lnSpc>
                <a:spcPts val="2200"/>
              </a:lnSpc>
              <a:spcBef>
                <a:spcPts val="0"/>
              </a:spcBef>
              <a:spcAft>
                <a:spcPts val="0"/>
              </a:spcAft>
              <a:buClrTx/>
              <a:buSzTx/>
              <a:buFont typeface="Arial" panose="020B0604020202020204" pitchFamily="34" charset="0"/>
              <a:buNone/>
              <a:tabLst/>
              <a:defRPr/>
            </a:pPr>
            <a:r>
              <a:rPr kumimoji="0" lang="en-US" sz="1300" b="1" i="0" u="none" strike="noStrike" kern="1200" cap="none" spc="10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t>Competencies</a:t>
            </a:r>
          </a:p>
          <a:p>
            <a:pPr marL="0" marR="0" lvl="0" indent="0" algn="l" defTabSz="685800" rtl="0" eaLnBrk="1" fontAlgn="auto" latinLnBrk="0" hangingPunct="1">
              <a:lnSpc>
                <a:spcPts val="1600"/>
              </a:lnSpc>
              <a:spcBef>
                <a:spcPts val="0"/>
              </a:spcBef>
              <a:spcAft>
                <a:spcPts val="0"/>
              </a:spcAft>
              <a:buClrTx/>
              <a:buSzTx/>
              <a:buFont typeface="Arial" panose="020B0604020202020204" pitchFamily="34" charset="0"/>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There are eight career readiness competencies, each of which can be demonstrated in a variety of ways.</a:t>
            </a:r>
          </a:p>
        </p:txBody>
      </p:sp>
      <p:sp>
        <p:nvSpPr>
          <p:cNvPr id="36" name="Rectangle 35">
            <a:extLst>
              <a:ext uri="{FF2B5EF4-FFF2-40B4-BE49-F238E27FC236}">
                <a16:creationId xmlns:a16="http://schemas.microsoft.com/office/drawing/2014/main" id="{9BAB1AB7-0814-A44E-B601-C63279C28FA0}"/>
              </a:ext>
            </a:extLst>
          </p:cNvPr>
          <p:cNvSpPr/>
          <p:nvPr userDrawn="1"/>
        </p:nvSpPr>
        <p:spPr>
          <a:xfrm>
            <a:off x="437321" y="976376"/>
            <a:ext cx="5287618" cy="1037953"/>
          </a:xfrm>
          <a:prstGeom prst="rect">
            <a:avLst/>
          </a:prstGeom>
        </p:spPr>
        <p:txBody>
          <a:bodyPr wrap="square" lIns="0" tIns="0" rIns="0" bIns="0">
            <a:noAutofit/>
          </a:bodyPr>
          <a:lstStyle/>
          <a:p>
            <a:r>
              <a:rPr kumimoji="0" lang="en-US" sz="2400" b="0" i="0" u="none" strike="noStrike" kern="1200" cap="none" spc="200" normalizeH="0" baseline="0" noProof="0" dirty="0">
                <a:ln>
                  <a:noFill/>
                </a:ln>
                <a:solidFill>
                  <a:prstClr val="black"/>
                </a:solidFill>
                <a:effectLst/>
                <a:uLnTx/>
                <a:uFillTx/>
                <a:latin typeface="Arial" panose="020B0604020202020204" pitchFamily="34" charset="0"/>
                <a:ea typeface="Tahoma" panose="020B0604030504040204" pitchFamily="34" charset="0"/>
                <a:cs typeface="Arial" panose="020B0604020202020204" pitchFamily="34" charset="0"/>
              </a:rPr>
              <a:t>Competencies for a Career-Ready Workforce </a:t>
            </a:r>
            <a:r>
              <a:rPr kumimoji="0" lang="en-US" sz="2400" b="1" i="0" u="none" strike="noStrike" kern="1200" cap="none" spc="200" normalizeH="0" baseline="0" noProof="0" dirty="0">
                <a:ln>
                  <a:noFill/>
                </a:ln>
                <a:solidFill>
                  <a:prstClr val="black"/>
                </a:solidFill>
                <a:effectLst/>
                <a:uLnTx/>
                <a:uFillTx/>
                <a:latin typeface="Arial" panose="020B0604020202020204" pitchFamily="34" charset="0"/>
                <a:ea typeface="Tahoma" panose="020B0604030504040204" pitchFamily="34" charset="0"/>
                <a:cs typeface="Arial" panose="020B0604020202020204" pitchFamily="34" charset="0"/>
              </a:rPr>
              <a:t>Overview </a:t>
            </a:r>
            <a:endParaRPr lang="en-US" dirty="0"/>
          </a:p>
        </p:txBody>
      </p:sp>
      <p:sp>
        <p:nvSpPr>
          <p:cNvPr id="39" name="Rectangle 38">
            <a:extLst>
              <a:ext uri="{FF2B5EF4-FFF2-40B4-BE49-F238E27FC236}">
                <a16:creationId xmlns:a16="http://schemas.microsoft.com/office/drawing/2014/main" id="{BB5F3CF4-3BF7-1A4E-B711-D9840A2A636F}"/>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1107140913"/>
      </p:ext>
    </p:extLst>
  </p:cSld>
  <p:clrMapOvr>
    <a:masterClrMapping/>
  </p:clrMapOvr>
  <p:extLst>
    <p:ext uri="{DCECCB84-F9BA-43D5-87BE-67443E8EF086}">
      <p15:sldGuideLst xmlns:p15="http://schemas.microsoft.com/office/powerpoint/2012/main">
        <p15:guide id="1" pos="26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Shape&#10;&#10;Description automatically generated with medium confidence">
            <a:extLst>
              <a:ext uri="{FF2B5EF4-FFF2-40B4-BE49-F238E27FC236}">
                <a16:creationId xmlns:a16="http://schemas.microsoft.com/office/drawing/2014/main" id="{4C61F7F6-F7D0-7845-8D90-C69EA03B6FBD}"/>
              </a:ext>
            </a:extLst>
          </p:cNvPr>
          <p:cNvPicPr>
            <a:picLocks noChangeAspect="1"/>
          </p:cNvPicPr>
          <p:nvPr userDrawn="1"/>
        </p:nvPicPr>
        <p:blipFill rotWithShape="1">
          <a:blip r:embed="rId2">
            <a:alphaModFix amt="5000"/>
          </a:blip>
          <a:srcRect l="6619" t="19376" r="10998" b="23971"/>
          <a:stretch/>
        </p:blipFill>
        <p:spPr>
          <a:xfrm>
            <a:off x="0" y="3592983"/>
            <a:ext cx="9144000" cy="1718491"/>
          </a:xfrm>
          <a:prstGeom prst="rect">
            <a:avLst/>
          </a:prstGeom>
        </p:spPr>
      </p:pic>
      <p:sp>
        <p:nvSpPr>
          <p:cNvPr id="10" name="Rectangle 9">
            <a:extLst>
              <a:ext uri="{FF2B5EF4-FFF2-40B4-BE49-F238E27FC236}">
                <a16:creationId xmlns:a16="http://schemas.microsoft.com/office/drawing/2014/main" id="{8211B9CB-D028-3E4A-A947-0F5C8B08A191}"/>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24801CD-9FC8-924A-866B-AABB05E0DAAC}"/>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13" name="Content Placeholder 2">
            <a:extLst>
              <a:ext uri="{FF2B5EF4-FFF2-40B4-BE49-F238E27FC236}">
                <a16:creationId xmlns:a16="http://schemas.microsoft.com/office/drawing/2014/main" id="{5CC1EF21-40A9-CC4F-A7B2-4B4C1EAFC53E}"/>
              </a:ext>
            </a:extLst>
          </p:cNvPr>
          <p:cNvSpPr txBox="1">
            <a:spLocks/>
          </p:cNvSpPr>
          <p:nvPr userDrawn="1"/>
        </p:nvSpPr>
        <p:spPr>
          <a:xfrm>
            <a:off x="4259886" y="1359445"/>
            <a:ext cx="4477677" cy="2526755"/>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Navigate change and be open to learning new technologies.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Use technology to improve efficiency and productivity of their work. </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Identify appropriate technology for completing specific tasks. </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Manage technology to integrate information to support relevant, effective, and timely decision-making. </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Quickly adapt to new or unfamiliar technologies. </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Manipulate information, construct ideas, and use technology to achieve strategic goals.</a:t>
            </a:r>
          </a:p>
          <a:p>
            <a:pPr marL="114300" indent="-114300">
              <a:lnSpc>
                <a:spcPts val="1400"/>
              </a:lnSpc>
              <a:spcBef>
                <a:spcPts val="0"/>
              </a:spcBef>
              <a:spcAft>
                <a:spcPts val="600"/>
              </a:spcAft>
              <a:buClr>
                <a:srgbClr val="7B597E"/>
              </a:buClr>
            </a:pPr>
            <a:endParaRPr lang="en-US" sz="1100" dirty="0">
              <a:latin typeface="Arial" panose="020B060402020202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52B515E0-AF7F-474B-9E01-11AEB1C96761}"/>
              </a:ext>
            </a:extLst>
          </p:cNvPr>
          <p:cNvSpPr txBox="1">
            <a:spLocks/>
          </p:cNvSpPr>
          <p:nvPr userDrawn="1"/>
        </p:nvSpPr>
        <p:spPr>
          <a:xfrm>
            <a:off x="1557881" y="1359444"/>
            <a:ext cx="21251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Technology</a:t>
            </a:r>
            <a:endParaRPr lang="en-US" sz="1000" spc="200" dirty="0">
              <a:solidFill>
                <a:srgbClr val="6E89AC"/>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BF1F95C7-D7A4-0847-9D45-6591B5481A4A}"/>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EE29957-2A13-9441-BE06-276A8397C465}"/>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picture containing logo&#10;&#10;Description automatically generated">
            <a:extLst>
              <a:ext uri="{FF2B5EF4-FFF2-40B4-BE49-F238E27FC236}">
                <a16:creationId xmlns:a16="http://schemas.microsoft.com/office/drawing/2014/main" id="{370F7A78-DA05-9F48-98E9-3173013E677F}"/>
              </a:ext>
            </a:extLst>
          </p:cNvPr>
          <p:cNvPicPr>
            <a:picLocks noChangeAspect="1"/>
          </p:cNvPicPr>
          <p:nvPr userDrawn="1"/>
        </p:nvPicPr>
        <p:blipFill>
          <a:blip r:embed="rId3"/>
          <a:stretch>
            <a:fillRect/>
          </a:stretch>
        </p:blipFill>
        <p:spPr>
          <a:xfrm>
            <a:off x="7889557" y="349166"/>
            <a:ext cx="685419" cy="671711"/>
          </a:xfrm>
          <a:prstGeom prst="rect">
            <a:avLst/>
          </a:prstGeom>
        </p:spPr>
      </p:pic>
      <p:pic>
        <p:nvPicPr>
          <p:cNvPr id="18" name="Picture 17" descr="Shape, rectangle&#10;&#10;Description automatically generated">
            <a:extLst>
              <a:ext uri="{FF2B5EF4-FFF2-40B4-BE49-F238E27FC236}">
                <a16:creationId xmlns:a16="http://schemas.microsoft.com/office/drawing/2014/main" id="{647D4C97-9909-FA40-870A-5750B61F5B0F}"/>
              </a:ext>
            </a:extLst>
          </p:cNvPr>
          <p:cNvPicPr>
            <a:picLocks noChangeAspect="1"/>
          </p:cNvPicPr>
          <p:nvPr userDrawn="1"/>
        </p:nvPicPr>
        <p:blipFill>
          <a:blip r:embed="rId4"/>
          <a:stretch>
            <a:fillRect/>
          </a:stretch>
        </p:blipFill>
        <p:spPr>
          <a:xfrm>
            <a:off x="428764" y="1133055"/>
            <a:ext cx="959922" cy="959922"/>
          </a:xfrm>
          <a:prstGeom prst="rect">
            <a:avLst/>
          </a:prstGeom>
        </p:spPr>
      </p:pic>
      <p:sp>
        <p:nvSpPr>
          <p:cNvPr id="19" name="Rectangle 18">
            <a:extLst>
              <a:ext uri="{FF2B5EF4-FFF2-40B4-BE49-F238E27FC236}">
                <a16:creationId xmlns:a16="http://schemas.microsoft.com/office/drawing/2014/main" id="{FFA246F4-066D-814C-91B7-B730305D31CF}"/>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0" name="Rectangle 19">
            <a:extLst>
              <a:ext uri="{FF2B5EF4-FFF2-40B4-BE49-F238E27FC236}">
                <a16:creationId xmlns:a16="http://schemas.microsoft.com/office/drawing/2014/main" id="{55D9AB78-C62E-6043-A78A-13E4176C6244}"/>
              </a:ext>
            </a:extLst>
          </p:cNvPr>
          <p:cNvSpPr/>
          <p:nvPr userDrawn="1"/>
        </p:nvSpPr>
        <p:spPr>
          <a:xfrm>
            <a:off x="419100" y="2151600"/>
            <a:ext cx="3551651" cy="669799"/>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Understand and leverage technologies ethically </a:t>
            </a:r>
            <a:b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 enhance efficiencies, complete tasks, and accomplish goals. </a:t>
            </a:r>
          </a:p>
        </p:txBody>
      </p:sp>
      <p:sp>
        <p:nvSpPr>
          <p:cNvPr id="2" name="Rectangle 1">
            <a:extLst>
              <a:ext uri="{FF2B5EF4-FFF2-40B4-BE49-F238E27FC236}">
                <a16:creationId xmlns:a16="http://schemas.microsoft.com/office/drawing/2014/main" id="{4F8065EA-13A9-3DC5-6686-11EF450D3AED}"/>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2312379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Shape&#10;&#10;Description automatically generated with medium confidence">
            <a:extLst>
              <a:ext uri="{FF2B5EF4-FFF2-40B4-BE49-F238E27FC236}">
                <a16:creationId xmlns:a16="http://schemas.microsoft.com/office/drawing/2014/main" id="{EE96F026-C560-094A-865A-6D967E82DD9A}"/>
              </a:ext>
            </a:extLst>
          </p:cNvPr>
          <p:cNvPicPr>
            <a:picLocks noChangeAspect="1"/>
          </p:cNvPicPr>
          <p:nvPr userDrawn="1"/>
        </p:nvPicPr>
        <p:blipFill rotWithShape="1">
          <a:blip r:embed="rId2">
            <a:alphaModFix amt="5000"/>
          </a:blip>
          <a:srcRect l="6619" t="19376" r="10998" b="23971"/>
          <a:stretch/>
        </p:blipFill>
        <p:spPr>
          <a:xfrm rot="5400000">
            <a:off x="6088925" y="2088426"/>
            <a:ext cx="5143500" cy="966651"/>
          </a:xfrm>
          <a:prstGeom prst="rect">
            <a:avLst/>
          </a:prstGeom>
        </p:spPr>
      </p:pic>
      <p:sp>
        <p:nvSpPr>
          <p:cNvPr id="10" name="Rectangle 9">
            <a:extLst>
              <a:ext uri="{FF2B5EF4-FFF2-40B4-BE49-F238E27FC236}">
                <a16:creationId xmlns:a16="http://schemas.microsoft.com/office/drawing/2014/main" id="{9B7F3DB7-74B5-4945-A908-E977AFB80725}"/>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Content Placeholder 2">
            <a:extLst>
              <a:ext uri="{FF2B5EF4-FFF2-40B4-BE49-F238E27FC236}">
                <a16:creationId xmlns:a16="http://schemas.microsoft.com/office/drawing/2014/main" id="{1A11BA28-FEBB-1241-850B-B43F25276E39}"/>
              </a:ext>
            </a:extLst>
          </p:cNvPr>
          <p:cNvSpPr txBox="1">
            <a:spLocks/>
          </p:cNvSpPr>
          <p:nvPr userDrawn="1"/>
        </p:nvSpPr>
        <p:spPr>
          <a:xfrm>
            <a:off x="5073303" y="1041400"/>
            <a:ext cx="3009900" cy="3591323"/>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300"/>
              </a:lnSpc>
              <a:spcBef>
                <a:spcPts val="0"/>
              </a:spcBef>
              <a:spcAft>
                <a:spcPts val="1200"/>
              </a:spcAft>
              <a:buClr>
                <a:srgbClr val="7B597E"/>
              </a:buClr>
              <a:buFont typeface="Arial" panose="020B0604020202020204" pitchFamily="34" charset="0"/>
              <a:buNone/>
            </a:pPr>
            <a:r>
              <a:rPr lang="en-US" sz="1000" b="1" dirty="0">
                <a:solidFill>
                  <a:srgbClr val="6E89AC"/>
                </a:solidFill>
                <a:latin typeface="Arial" panose="020B0604020202020204" pitchFamily="34" charset="0"/>
                <a:cs typeface="Arial" panose="020B0604020202020204" pitchFamily="34" charset="0"/>
              </a:rPr>
              <a:t>Leadership</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Recognize and capitalize on personal and team strengths to achieve organizational goals.</a:t>
            </a:r>
          </a:p>
          <a:p>
            <a:pPr marL="0" indent="0">
              <a:lnSpc>
                <a:spcPts val="1300"/>
              </a:lnSpc>
              <a:spcBef>
                <a:spcPts val="0"/>
              </a:spcBef>
              <a:spcAft>
                <a:spcPts val="1200"/>
              </a:spcAft>
              <a:buClr>
                <a:srgbClr val="7B597E"/>
              </a:buClr>
              <a:buFont typeface="Arial" panose="020B0604020202020204" pitchFamily="34" charset="0"/>
              <a:buNone/>
            </a:pPr>
            <a:r>
              <a:rPr lang="en-US" sz="1000" b="1" dirty="0">
                <a:solidFill>
                  <a:srgbClr val="6E89AC"/>
                </a:solidFill>
                <a:latin typeface="Arial" panose="020B0604020202020204" pitchFamily="34" charset="0"/>
                <a:cs typeface="Arial" panose="020B0604020202020204" pitchFamily="34" charset="0"/>
              </a:rPr>
              <a:t>Professionalism</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Knowing work environments differ greatly, understand </a:t>
            </a:r>
            <a:br>
              <a:rPr lang="en-US" sz="900" dirty="0">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and demonstrate effective work habits, and act in the interest of the larger community and workplace.</a:t>
            </a:r>
          </a:p>
          <a:p>
            <a:pPr marL="0" indent="0">
              <a:lnSpc>
                <a:spcPts val="1300"/>
              </a:lnSpc>
              <a:spcBef>
                <a:spcPts val="0"/>
              </a:spcBef>
              <a:spcAft>
                <a:spcPts val="1200"/>
              </a:spcAft>
              <a:buClr>
                <a:srgbClr val="7B597E"/>
              </a:buClr>
              <a:buFont typeface="Arial" panose="020B0604020202020204" pitchFamily="34" charset="0"/>
              <a:buNone/>
            </a:pPr>
            <a:r>
              <a:rPr lang="en-US" sz="1000" b="1" dirty="0">
                <a:solidFill>
                  <a:srgbClr val="6E89AC"/>
                </a:solidFill>
                <a:latin typeface="Arial" panose="020B0604020202020204" pitchFamily="34" charset="0"/>
                <a:cs typeface="Arial" panose="020B0604020202020204" pitchFamily="34" charset="0"/>
              </a:rPr>
              <a:t>Teamwork</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Build and maintain collaborative relationships to work effectively toward common goals, while appreciating diverse viewpoints and shared responsibilities.</a:t>
            </a:r>
          </a:p>
          <a:p>
            <a:pPr marL="0" indent="0">
              <a:lnSpc>
                <a:spcPts val="1300"/>
              </a:lnSpc>
              <a:spcBef>
                <a:spcPts val="0"/>
              </a:spcBef>
              <a:spcAft>
                <a:spcPts val="1200"/>
              </a:spcAft>
              <a:buClr>
                <a:srgbClr val="7B597E"/>
              </a:buClr>
              <a:buFont typeface="Arial" panose="020B0604020202020204" pitchFamily="34" charset="0"/>
              <a:buNone/>
            </a:pPr>
            <a:r>
              <a:rPr lang="en-US" sz="1000" b="1" dirty="0">
                <a:solidFill>
                  <a:srgbClr val="6E89AC"/>
                </a:solidFill>
                <a:latin typeface="Arial" panose="020B0604020202020204" pitchFamily="34" charset="0"/>
                <a:cs typeface="Arial" panose="020B0604020202020204" pitchFamily="34" charset="0"/>
              </a:rPr>
              <a:t>Technology </a:t>
            </a:r>
            <a:br>
              <a:rPr lang="en-US" sz="1000" dirty="0">
                <a:solidFill>
                  <a:srgbClr val="7B597E"/>
                </a:solidFill>
                <a:latin typeface="Arial" panose="020B0604020202020204" pitchFamily="34" charset="0"/>
                <a:cs typeface="Arial" panose="020B0604020202020204" pitchFamily="34" charset="0"/>
              </a:rPr>
            </a:br>
            <a:r>
              <a:rPr lang="en-US" sz="900" dirty="0">
                <a:latin typeface="Arial" panose="020B0604020202020204" pitchFamily="34" charset="0"/>
                <a:cs typeface="Arial" panose="020B0604020202020204" pitchFamily="34" charset="0"/>
              </a:rPr>
              <a:t>Understand and leverage technologies ethically to enhance efficiencies, complete tasks, and accomplish goals. </a:t>
            </a:r>
          </a:p>
        </p:txBody>
      </p:sp>
      <p:sp>
        <p:nvSpPr>
          <p:cNvPr id="12" name="Rectangle 11">
            <a:extLst>
              <a:ext uri="{FF2B5EF4-FFF2-40B4-BE49-F238E27FC236}">
                <a16:creationId xmlns:a16="http://schemas.microsoft.com/office/drawing/2014/main" id="{BC99BCEB-90E4-3740-88DA-162B5036CDC4}"/>
              </a:ext>
            </a:extLst>
          </p:cNvPr>
          <p:cNvSpPr/>
          <p:nvPr userDrawn="1"/>
        </p:nvSpPr>
        <p:spPr>
          <a:xfrm>
            <a:off x="4572000" y="3968566"/>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702E3BA-E88A-1E49-A12B-FCE399E1050D}"/>
              </a:ext>
            </a:extLst>
          </p:cNvPr>
          <p:cNvSpPr/>
          <p:nvPr userDrawn="1"/>
        </p:nvSpPr>
        <p:spPr>
          <a:xfrm>
            <a:off x="4737021" y="4077810"/>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pic>
        <p:nvPicPr>
          <p:cNvPr id="15" name="Graphic 14">
            <a:extLst>
              <a:ext uri="{FF2B5EF4-FFF2-40B4-BE49-F238E27FC236}">
                <a16:creationId xmlns:a16="http://schemas.microsoft.com/office/drawing/2014/main" id="{9D274134-2892-7D41-BF21-FAC9D774913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04784" y="983606"/>
            <a:ext cx="402336" cy="402336"/>
          </a:xfrm>
          <a:prstGeom prst="rect">
            <a:avLst/>
          </a:prstGeom>
        </p:spPr>
      </p:pic>
      <p:pic>
        <p:nvPicPr>
          <p:cNvPr id="16" name="Graphic 15">
            <a:extLst>
              <a:ext uri="{FF2B5EF4-FFF2-40B4-BE49-F238E27FC236}">
                <a16:creationId xmlns:a16="http://schemas.microsoft.com/office/drawing/2014/main" id="{1D3F447E-F99D-4F43-8A88-A0B377F36AF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flipH="1">
            <a:off x="404784" y="2170487"/>
            <a:ext cx="401263" cy="401263"/>
          </a:xfrm>
          <a:prstGeom prst="rect">
            <a:avLst/>
          </a:prstGeom>
        </p:spPr>
      </p:pic>
      <p:pic>
        <p:nvPicPr>
          <p:cNvPr id="17" name="Graphic 16">
            <a:extLst>
              <a:ext uri="{FF2B5EF4-FFF2-40B4-BE49-F238E27FC236}">
                <a16:creationId xmlns:a16="http://schemas.microsoft.com/office/drawing/2014/main" id="{DD539316-649A-CF4D-BDA6-1B733B2D850A}"/>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391039" y="2813911"/>
            <a:ext cx="428751" cy="428751"/>
          </a:xfrm>
          <a:prstGeom prst="rect">
            <a:avLst/>
          </a:prstGeom>
        </p:spPr>
      </p:pic>
      <p:pic>
        <p:nvPicPr>
          <p:cNvPr id="18" name="Graphic 17">
            <a:extLst>
              <a:ext uri="{FF2B5EF4-FFF2-40B4-BE49-F238E27FC236}">
                <a16:creationId xmlns:a16="http://schemas.microsoft.com/office/drawing/2014/main" id="{F56C5FB4-641B-8F41-A4D8-E38C8CD55D3E}"/>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flipH="1">
            <a:off x="400509" y="3500439"/>
            <a:ext cx="405537" cy="405537"/>
          </a:xfrm>
          <a:prstGeom prst="rect">
            <a:avLst/>
          </a:prstGeom>
        </p:spPr>
      </p:pic>
      <p:pic>
        <p:nvPicPr>
          <p:cNvPr id="19" name="Graphic 18">
            <a:extLst>
              <a:ext uri="{FF2B5EF4-FFF2-40B4-BE49-F238E27FC236}">
                <a16:creationId xmlns:a16="http://schemas.microsoft.com/office/drawing/2014/main" id="{1B2384F4-6ECC-D84A-8DF2-E9CEA8D94A4E}"/>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4559413" y="1039398"/>
            <a:ext cx="428751" cy="428751"/>
          </a:xfrm>
          <a:prstGeom prst="rect">
            <a:avLst/>
          </a:prstGeom>
        </p:spPr>
      </p:pic>
      <p:pic>
        <p:nvPicPr>
          <p:cNvPr id="20" name="Graphic 19">
            <a:extLst>
              <a:ext uri="{FF2B5EF4-FFF2-40B4-BE49-F238E27FC236}">
                <a16:creationId xmlns:a16="http://schemas.microsoft.com/office/drawing/2014/main" id="{569713D7-A5A6-0B49-A32E-0F091FEB5F80}"/>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4557915" y="1686971"/>
            <a:ext cx="416504" cy="416504"/>
          </a:xfrm>
          <a:prstGeom prst="rect">
            <a:avLst/>
          </a:prstGeom>
        </p:spPr>
      </p:pic>
      <p:pic>
        <p:nvPicPr>
          <p:cNvPr id="21" name="Picture 20" descr="Logo&#10;&#10;Description automatically generated with medium confidence">
            <a:extLst>
              <a:ext uri="{FF2B5EF4-FFF2-40B4-BE49-F238E27FC236}">
                <a16:creationId xmlns:a16="http://schemas.microsoft.com/office/drawing/2014/main" id="{3A583AF9-80A1-174F-A1F5-5C4604221C33}"/>
              </a:ext>
            </a:extLst>
          </p:cNvPr>
          <p:cNvPicPr>
            <a:picLocks noChangeAspect="1"/>
          </p:cNvPicPr>
          <p:nvPr userDrawn="1"/>
        </p:nvPicPr>
        <p:blipFill>
          <a:blip r:embed="rId15"/>
          <a:stretch>
            <a:fillRect/>
          </a:stretch>
        </p:blipFill>
        <p:spPr>
          <a:xfrm>
            <a:off x="4556890" y="2482713"/>
            <a:ext cx="396112" cy="396112"/>
          </a:xfrm>
          <a:prstGeom prst="rect">
            <a:avLst/>
          </a:prstGeom>
        </p:spPr>
      </p:pic>
      <p:pic>
        <p:nvPicPr>
          <p:cNvPr id="22" name="Picture 21" descr="Shape, rectangle&#10;&#10;Description automatically generated">
            <a:extLst>
              <a:ext uri="{FF2B5EF4-FFF2-40B4-BE49-F238E27FC236}">
                <a16:creationId xmlns:a16="http://schemas.microsoft.com/office/drawing/2014/main" id="{6E31319D-8F56-0E4E-BFD9-91C7ACCB6EB6}"/>
              </a:ext>
            </a:extLst>
          </p:cNvPr>
          <p:cNvPicPr>
            <a:picLocks noChangeAspect="1"/>
          </p:cNvPicPr>
          <p:nvPr userDrawn="1"/>
        </p:nvPicPr>
        <p:blipFill>
          <a:blip r:embed="rId16"/>
          <a:stretch>
            <a:fillRect/>
          </a:stretch>
        </p:blipFill>
        <p:spPr>
          <a:xfrm>
            <a:off x="4535989" y="3251032"/>
            <a:ext cx="452175" cy="452175"/>
          </a:xfrm>
          <a:prstGeom prst="rect">
            <a:avLst/>
          </a:prstGeom>
        </p:spPr>
      </p:pic>
      <p:sp>
        <p:nvSpPr>
          <p:cNvPr id="23" name="Rectangle 22">
            <a:extLst>
              <a:ext uri="{FF2B5EF4-FFF2-40B4-BE49-F238E27FC236}">
                <a16:creationId xmlns:a16="http://schemas.microsoft.com/office/drawing/2014/main" id="{A55269BE-739F-404B-AA83-6A6BBBDB3EAD}"/>
              </a:ext>
            </a:extLst>
          </p:cNvPr>
          <p:cNvSpPr/>
          <p:nvPr userDrawn="1"/>
        </p:nvSpPr>
        <p:spPr>
          <a:xfrm>
            <a:off x="419100" y="507466"/>
            <a:ext cx="8887217" cy="461665"/>
          </a:xfrm>
          <a:prstGeom prst="rect">
            <a:avLst/>
          </a:prstGeom>
        </p:spPr>
        <p:txBody>
          <a:bodyPr wrap="square" lIns="0" tIns="0" rIns="0" bIns="0">
            <a:noAutofit/>
          </a:bodyPr>
          <a:lstStyle/>
          <a:p>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Competencies for a Career-Ready Workforce Definitions </a:t>
            </a:r>
            <a:endParaRPr lang="en-US" dirty="0"/>
          </a:p>
        </p:txBody>
      </p:sp>
      <p:sp>
        <p:nvSpPr>
          <p:cNvPr id="24" name="Rectangle 23">
            <a:extLst>
              <a:ext uri="{FF2B5EF4-FFF2-40B4-BE49-F238E27FC236}">
                <a16:creationId xmlns:a16="http://schemas.microsoft.com/office/drawing/2014/main" id="{9A1B9931-B112-9B49-8AC3-9C1E0AD4F7B5}"/>
              </a:ext>
            </a:extLst>
          </p:cNvPr>
          <p:cNvSpPr/>
          <p:nvPr userDrawn="1"/>
        </p:nvSpPr>
        <p:spPr>
          <a:xfrm>
            <a:off x="895611" y="1032146"/>
            <a:ext cx="3313134" cy="3447034"/>
          </a:xfrm>
          <a:prstGeom prst="rect">
            <a:avLst/>
          </a:prstGeom>
        </p:spPr>
        <p:txBody>
          <a:bodyPr wrap="square" lIns="0" tIns="0" rIns="0" bIns="0">
            <a:spAutoFit/>
          </a:bodyPr>
          <a:lstStyle/>
          <a:p>
            <a:pPr marL="0" marR="0" lvl="0" indent="0" algn="l" defTabSz="6858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1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Career &amp; Self Development</a:t>
            </a:r>
            <a:br>
              <a:rPr kumimoji="0" lang="en-US" sz="1000" b="0"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Proactively develop oneself and one’s career through continual personal and professional learning, awareness of one’s strengths and weaknesses, navigation of career opportunities, and networking to build relationships within and without one’s organization.</a:t>
            </a:r>
          </a:p>
          <a:p>
            <a:pPr marL="0" marR="0" lvl="0" indent="0" algn="l" defTabSz="6858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1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Communication</a:t>
            </a:r>
            <a:br>
              <a:rPr kumimoji="0" lang="en-US" sz="1000" b="0"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Clearly and effectively exchange information, ideas, facts, and perspectives with persons inside and outside of an organization.</a:t>
            </a:r>
          </a:p>
          <a:p>
            <a:pPr marL="0" marR="0" lvl="0" indent="0" algn="l" defTabSz="6858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0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Critical Thinking </a:t>
            </a:r>
            <a:br>
              <a:rPr kumimoji="0" lang="en-US" sz="1000" b="1"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 and respond to needs based upon an understanding of situational context and logical analysis of relevant information.</a:t>
            </a:r>
          </a:p>
          <a:p>
            <a:pPr marL="0" marR="0" lvl="0" indent="0" algn="l" defTabSz="685800" rtl="0" eaLnBrk="1" fontAlgn="auto" latinLnBrk="0" hangingPunct="1">
              <a:lnSpc>
                <a:spcPts val="1300"/>
              </a:lnSpc>
              <a:spcBef>
                <a:spcPts val="0"/>
              </a:spcBef>
              <a:spcAft>
                <a:spcPts val="1200"/>
              </a:spcAft>
              <a:buClr>
                <a:srgbClr val="7B597E"/>
              </a:buClr>
              <a:buSzTx/>
              <a:buFont typeface="Arial" panose="020B0604020202020204" pitchFamily="34" charset="0"/>
              <a:buNone/>
              <a:tabLst/>
              <a:defRPr/>
            </a:pPr>
            <a:r>
              <a:rPr kumimoji="0" lang="en-US" sz="1000" b="1" i="0" u="none" strike="noStrike" kern="1200" cap="none" spc="0" normalizeH="0" baseline="0" noProof="0" dirty="0">
                <a:ln>
                  <a:noFill/>
                </a:ln>
                <a:solidFill>
                  <a:srgbClr val="6E89AC"/>
                </a:solidFill>
                <a:effectLst/>
                <a:uLnTx/>
                <a:uFillTx/>
                <a:latin typeface="Arial" panose="020B0604020202020204" pitchFamily="34" charset="0"/>
                <a:ea typeface="+mn-ea"/>
                <a:cs typeface="Arial" panose="020B0604020202020204" pitchFamily="34" charset="0"/>
              </a:rPr>
              <a:t>Equity &amp; Inclusion</a:t>
            </a:r>
            <a:br>
              <a:rPr kumimoji="0" lang="en-US" sz="1000" b="1" i="0" u="none" strike="noStrike" kern="1200" cap="none" spc="0" normalizeH="0" baseline="0" noProof="0" dirty="0">
                <a:ln>
                  <a:noFill/>
                </a:ln>
                <a:solidFill>
                  <a:srgbClr val="7B597E"/>
                </a:solidFill>
                <a:effectLst/>
                <a:uLnTx/>
                <a:uFillTx/>
                <a:latin typeface="Arial" panose="020B0604020202020204" pitchFamily="34" charset="0"/>
                <a:ea typeface="+mn-ea"/>
                <a:cs typeface="Arial" panose="020B0604020202020204" pitchFamily="34" charset="0"/>
              </a:rPr>
            </a:b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Demonstrate the awareness, attitude, knowledge, and skills required to equitably engage and include people from different cultures and backgrounds. Engage in anti-oppressive practices that actively challenge the systems, structures, and policies of racism and inequity.</a:t>
            </a:r>
          </a:p>
        </p:txBody>
      </p:sp>
      <p:sp>
        <p:nvSpPr>
          <p:cNvPr id="2" name="Rectangle 1">
            <a:extLst>
              <a:ext uri="{FF2B5EF4-FFF2-40B4-BE49-F238E27FC236}">
                <a16:creationId xmlns:a16="http://schemas.microsoft.com/office/drawing/2014/main" id="{25A375FF-2DCC-E8C8-7DEC-69F4A349F6EB}"/>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137261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55F68D5-1B75-D140-9956-BD9660E55FA9}"/>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Shape&#10;&#10;Description automatically generated with medium confidence">
            <a:extLst>
              <a:ext uri="{FF2B5EF4-FFF2-40B4-BE49-F238E27FC236}">
                <a16:creationId xmlns:a16="http://schemas.microsoft.com/office/drawing/2014/main" id="{D6DE3B7C-B463-C247-87F8-9DF0EBA7CD8D}"/>
              </a:ext>
            </a:extLst>
          </p:cNvPr>
          <p:cNvPicPr>
            <a:picLocks noChangeAspect="1"/>
          </p:cNvPicPr>
          <p:nvPr userDrawn="1"/>
        </p:nvPicPr>
        <p:blipFill rotWithShape="1">
          <a:blip r:embed="rId2">
            <a:alphaModFix amt="5000"/>
          </a:blip>
          <a:srcRect l="6619" t="19376" r="10998" b="23971"/>
          <a:stretch/>
        </p:blipFill>
        <p:spPr>
          <a:xfrm>
            <a:off x="0" y="3592983"/>
            <a:ext cx="9144000" cy="1718491"/>
          </a:xfrm>
          <a:prstGeom prst="rect">
            <a:avLst/>
          </a:prstGeom>
        </p:spPr>
      </p:pic>
      <p:sp>
        <p:nvSpPr>
          <p:cNvPr id="11" name="Rectangle 10">
            <a:extLst>
              <a:ext uri="{FF2B5EF4-FFF2-40B4-BE49-F238E27FC236}">
                <a16:creationId xmlns:a16="http://schemas.microsoft.com/office/drawing/2014/main" id="{92126E32-533B-864A-96C1-234E1BFC3374}"/>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logo&#10;&#10;Description automatically generated">
            <a:extLst>
              <a:ext uri="{FF2B5EF4-FFF2-40B4-BE49-F238E27FC236}">
                <a16:creationId xmlns:a16="http://schemas.microsoft.com/office/drawing/2014/main" id="{A933C9BF-CE5F-A148-B54D-8729E91C2035}"/>
              </a:ext>
            </a:extLst>
          </p:cNvPr>
          <p:cNvPicPr>
            <a:picLocks noChangeAspect="1"/>
          </p:cNvPicPr>
          <p:nvPr userDrawn="1"/>
        </p:nvPicPr>
        <p:blipFill>
          <a:blip r:embed="rId3"/>
          <a:stretch>
            <a:fillRect/>
          </a:stretch>
        </p:blipFill>
        <p:spPr>
          <a:xfrm>
            <a:off x="7889557" y="349166"/>
            <a:ext cx="685419" cy="671711"/>
          </a:xfrm>
          <a:prstGeom prst="rect">
            <a:avLst/>
          </a:prstGeom>
        </p:spPr>
      </p:pic>
      <p:sp>
        <p:nvSpPr>
          <p:cNvPr id="16" name="Content Placeholder 2">
            <a:extLst>
              <a:ext uri="{FF2B5EF4-FFF2-40B4-BE49-F238E27FC236}">
                <a16:creationId xmlns:a16="http://schemas.microsoft.com/office/drawing/2014/main" id="{F00DCF88-E101-5741-A031-325FF750C97F}"/>
              </a:ext>
            </a:extLst>
          </p:cNvPr>
          <p:cNvSpPr txBox="1">
            <a:spLocks/>
          </p:cNvSpPr>
          <p:nvPr userDrawn="1"/>
        </p:nvSpPr>
        <p:spPr>
          <a:xfrm>
            <a:off x="4259886" y="1359445"/>
            <a:ext cx="4477677" cy="3152777"/>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Show an awareness of own strengths and areas for development.</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Identify areas for continual growth while pursuing and applying feedback.</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Develop plans and goals for one’s future career.</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Professionally advocate for oneself and others.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Display curiosity; seek out opportunities to learn.</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Assume duties or positions that will help one progress professionally.</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Establish, maintain, and/or leverage relationships with people who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can help one professionally.</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Seek and embrace development opportunities.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Voluntarily participate in further education, training, or other events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to support one’s career.</a:t>
            </a:r>
          </a:p>
        </p:txBody>
      </p:sp>
      <p:sp>
        <p:nvSpPr>
          <p:cNvPr id="17" name="Content Placeholder 2">
            <a:extLst>
              <a:ext uri="{FF2B5EF4-FFF2-40B4-BE49-F238E27FC236}">
                <a16:creationId xmlns:a16="http://schemas.microsoft.com/office/drawing/2014/main" id="{8B525BAE-0A68-CF42-B88B-E169C3FB7BFE}"/>
              </a:ext>
            </a:extLst>
          </p:cNvPr>
          <p:cNvSpPr txBox="1">
            <a:spLocks/>
          </p:cNvSpPr>
          <p:nvPr userDrawn="1"/>
        </p:nvSpPr>
        <p:spPr>
          <a:xfrm>
            <a:off x="1557881" y="1359444"/>
            <a:ext cx="2609541" cy="53062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Font typeface="Arial" panose="020B0604020202020204" pitchFamily="34" charset="0"/>
              <a:buNone/>
            </a:pPr>
            <a:r>
              <a:rPr lang="en-US" sz="1600" spc="200" dirty="0">
                <a:solidFill>
                  <a:srgbClr val="6E89AC"/>
                </a:solidFill>
                <a:latin typeface="Arial" panose="020B0604020202020204" pitchFamily="34" charset="0"/>
                <a:cs typeface="Arial" panose="020B0604020202020204" pitchFamily="34" charset="0"/>
              </a:rPr>
              <a:t>Career &amp; </a:t>
            </a:r>
            <a:br>
              <a:rPr lang="en-US" sz="1600" spc="200" dirty="0">
                <a:solidFill>
                  <a:srgbClr val="6E89AC"/>
                </a:solidFill>
                <a:latin typeface="Arial" panose="020B0604020202020204" pitchFamily="34" charset="0"/>
                <a:cs typeface="Arial" panose="020B0604020202020204" pitchFamily="34" charset="0"/>
              </a:rPr>
            </a:br>
            <a:r>
              <a:rPr lang="en-US" sz="1600" b="1" spc="200" dirty="0">
                <a:solidFill>
                  <a:srgbClr val="6E89AC"/>
                </a:solidFill>
                <a:latin typeface="Arial" panose="020B0604020202020204" pitchFamily="34" charset="0"/>
                <a:cs typeface="Arial" panose="020B0604020202020204" pitchFamily="34" charset="0"/>
              </a:rPr>
              <a:t>Self Development</a:t>
            </a:r>
            <a:endParaRPr lang="en-US" sz="1000" spc="200" dirty="0">
              <a:solidFill>
                <a:srgbClr val="6E89AC"/>
              </a:solidFill>
              <a:latin typeface="Arial" panose="020B0604020202020204" pitchFamily="34" charset="0"/>
              <a:cs typeface="Arial" panose="020B0604020202020204" pitchFamily="34" charset="0"/>
            </a:endParaRPr>
          </a:p>
        </p:txBody>
      </p:sp>
      <p:pic>
        <p:nvPicPr>
          <p:cNvPr id="18" name="Graphic 17">
            <a:extLst>
              <a:ext uri="{FF2B5EF4-FFF2-40B4-BE49-F238E27FC236}">
                <a16:creationId xmlns:a16="http://schemas.microsoft.com/office/drawing/2014/main" id="{244AE778-7D56-F441-9A64-B72C8608552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6437" y="1196233"/>
            <a:ext cx="969033" cy="969033"/>
          </a:xfrm>
          <a:prstGeom prst="rect">
            <a:avLst/>
          </a:prstGeom>
        </p:spPr>
      </p:pic>
      <p:sp>
        <p:nvSpPr>
          <p:cNvPr id="19" name="Rectangle 18">
            <a:extLst>
              <a:ext uri="{FF2B5EF4-FFF2-40B4-BE49-F238E27FC236}">
                <a16:creationId xmlns:a16="http://schemas.microsoft.com/office/drawing/2014/main" id="{4BF0D5A9-B554-2A42-BB49-2D3F6FA00F17}"/>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0" name="Rectangle 19">
            <a:extLst>
              <a:ext uri="{FF2B5EF4-FFF2-40B4-BE49-F238E27FC236}">
                <a16:creationId xmlns:a16="http://schemas.microsoft.com/office/drawing/2014/main" id="{8339AA4D-5125-8447-8C7E-8FC56AD66745}"/>
              </a:ext>
            </a:extLst>
          </p:cNvPr>
          <p:cNvSpPr/>
          <p:nvPr userDrawn="1"/>
        </p:nvSpPr>
        <p:spPr>
          <a:xfrm>
            <a:off x="419100" y="2156080"/>
            <a:ext cx="3451442" cy="1362296"/>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Proactively develop oneself and one’s career through continual personal and professional learning, awareness of one’s strengths and weaknesses, navigation of career opportunities, and networking to build relationships within and without one’s organization.</a:t>
            </a:r>
          </a:p>
        </p:txBody>
      </p:sp>
      <p:sp>
        <p:nvSpPr>
          <p:cNvPr id="21" name="Rectangle 20">
            <a:extLst>
              <a:ext uri="{FF2B5EF4-FFF2-40B4-BE49-F238E27FC236}">
                <a16:creationId xmlns:a16="http://schemas.microsoft.com/office/drawing/2014/main" id="{1000BA08-AA18-284E-95DB-DD81F8B58E1F}"/>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033BD3-0D44-C34B-92BC-BABAD5F89DE6}"/>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ECB2557D-F774-D8EC-BE0D-9705FF9F3247}"/>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3632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E3C28101-5B68-9C41-B48F-9BCFC3E424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458918" y="1190946"/>
            <a:ext cx="860517" cy="860517"/>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14C3A529-C121-2341-9816-EF0346BFEA8D}"/>
              </a:ext>
            </a:extLst>
          </p:cNvPr>
          <p:cNvPicPr>
            <a:picLocks noChangeAspect="1"/>
          </p:cNvPicPr>
          <p:nvPr userDrawn="1"/>
        </p:nvPicPr>
        <p:blipFill rotWithShape="1">
          <a:blip r:embed="rId4">
            <a:alphaModFix amt="5000"/>
          </a:blip>
          <a:srcRect l="6619" t="19376" r="10998" b="23971"/>
          <a:stretch/>
        </p:blipFill>
        <p:spPr>
          <a:xfrm>
            <a:off x="0" y="3592983"/>
            <a:ext cx="9144000" cy="1718491"/>
          </a:xfrm>
          <a:prstGeom prst="rect">
            <a:avLst/>
          </a:prstGeom>
        </p:spPr>
      </p:pic>
      <p:sp>
        <p:nvSpPr>
          <p:cNvPr id="15" name="Content Placeholder 2">
            <a:extLst>
              <a:ext uri="{FF2B5EF4-FFF2-40B4-BE49-F238E27FC236}">
                <a16:creationId xmlns:a16="http://schemas.microsoft.com/office/drawing/2014/main" id="{E71495FE-460F-6946-AD8F-43CF14821782}"/>
              </a:ext>
            </a:extLst>
          </p:cNvPr>
          <p:cNvSpPr txBox="1">
            <a:spLocks/>
          </p:cNvSpPr>
          <p:nvPr userDrawn="1"/>
        </p:nvSpPr>
        <p:spPr>
          <a:xfrm>
            <a:off x="4259886" y="1359445"/>
            <a:ext cx="4466103" cy="3000492"/>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a:t>
            </a:r>
            <a:r>
              <a:rPr lang="en-US" sz="1100" b="1" dirty="0">
                <a:latin typeface="Arial" panose="020B0604020202020204" pitchFamily="34" charset="0"/>
                <a:cs typeface="Arial" panose="020B0604020202020204" pitchFamily="34" charset="0"/>
              </a:rPr>
              <a:t>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Understand the importance of and demonstrate verbal, written,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and non-verbal/body language, abilities.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Employ active listening, persuasion, and influencing skills.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Communicate in a clear and organized manner so that others can effectively understand.</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Frame communication with respect to diversity of learning styles, varied individual communication abilities, and cultural differences.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Ask appropriate questions for specific information from supervisors, specialists, and others.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Promptly inform relevant others when needing guidance with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assigned tasks. </a:t>
            </a:r>
          </a:p>
        </p:txBody>
      </p:sp>
      <p:sp>
        <p:nvSpPr>
          <p:cNvPr id="16" name="Content Placeholder 2">
            <a:extLst>
              <a:ext uri="{FF2B5EF4-FFF2-40B4-BE49-F238E27FC236}">
                <a16:creationId xmlns:a16="http://schemas.microsoft.com/office/drawing/2014/main" id="{84AF761A-357F-6B44-84EC-F18BF178D297}"/>
              </a:ext>
            </a:extLst>
          </p:cNvPr>
          <p:cNvSpPr txBox="1">
            <a:spLocks/>
          </p:cNvSpPr>
          <p:nvPr userDrawn="1"/>
        </p:nvSpPr>
        <p:spPr>
          <a:xfrm>
            <a:off x="1557881" y="1359444"/>
            <a:ext cx="2609541" cy="53062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Communication</a:t>
            </a:r>
            <a:endParaRPr lang="en-US" sz="1000" spc="200" dirty="0">
              <a:solidFill>
                <a:srgbClr val="6E89AC"/>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8D43B99B-BB73-AE4A-9DEC-BB03C44A4C04}"/>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CC45D5C-556F-9448-942C-C13DF585B8CB}"/>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picture containing logo&#10;&#10;Description automatically generated">
            <a:extLst>
              <a:ext uri="{FF2B5EF4-FFF2-40B4-BE49-F238E27FC236}">
                <a16:creationId xmlns:a16="http://schemas.microsoft.com/office/drawing/2014/main" id="{8B8D7138-C858-4248-A16B-56A93353138C}"/>
              </a:ext>
            </a:extLst>
          </p:cNvPr>
          <p:cNvPicPr>
            <a:picLocks noChangeAspect="1"/>
          </p:cNvPicPr>
          <p:nvPr userDrawn="1"/>
        </p:nvPicPr>
        <p:blipFill>
          <a:blip r:embed="rId5"/>
          <a:stretch>
            <a:fillRect/>
          </a:stretch>
        </p:blipFill>
        <p:spPr>
          <a:xfrm>
            <a:off x="7889557" y="349166"/>
            <a:ext cx="685419" cy="671711"/>
          </a:xfrm>
          <a:prstGeom prst="rect">
            <a:avLst/>
          </a:prstGeom>
        </p:spPr>
      </p:pic>
      <p:sp>
        <p:nvSpPr>
          <p:cNvPr id="20" name="Rectangle 19">
            <a:extLst>
              <a:ext uri="{FF2B5EF4-FFF2-40B4-BE49-F238E27FC236}">
                <a16:creationId xmlns:a16="http://schemas.microsoft.com/office/drawing/2014/main" id="{8F2E3BD8-EF91-5945-A5C3-9804DF8B2449}"/>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1" name="Rectangle 20">
            <a:extLst>
              <a:ext uri="{FF2B5EF4-FFF2-40B4-BE49-F238E27FC236}">
                <a16:creationId xmlns:a16="http://schemas.microsoft.com/office/drawing/2014/main" id="{54ED060E-7875-5E44-B084-01EC3DBE8BDB}"/>
              </a:ext>
            </a:extLst>
          </p:cNvPr>
          <p:cNvSpPr/>
          <p:nvPr userDrawn="1"/>
        </p:nvSpPr>
        <p:spPr>
          <a:xfrm>
            <a:off x="419100" y="2151601"/>
            <a:ext cx="3388812" cy="669799"/>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Clearly and effectively exchange information, ideas, facts, and perspectives with persons inside and outside of an organization.</a:t>
            </a:r>
          </a:p>
        </p:txBody>
      </p:sp>
      <p:sp>
        <p:nvSpPr>
          <p:cNvPr id="22" name="Rectangle 21">
            <a:extLst>
              <a:ext uri="{FF2B5EF4-FFF2-40B4-BE49-F238E27FC236}">
                <a16:creationId xmlns:a16="http://schemas.microsoft.com/office/drawing/2014/main" id="{181FBEF3-9B92-2F4C-915F-E76FC441E01F}"/>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3E714FB-412D-C64C-BF9D-205824C1B275}"/>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D59DDD38-579C-3EEE-03D9-F5218587BCC9}"/>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3160159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Shape&#10;&#10;Description automatically generated with medium confidence">
            <a:extLst>
              <a:ext uri="{FF2B5EF4-FFF2-40B4-BE49-F238E27FC236}">
                <a16:creationId xmlns:a16="http://schemas.microsoft.com/office/drawing/2014/main" id="{9CB4B80B-ED15-C545-853B-2C4252C7926B}"/>
              </a:ext>
            </a:extLst>
          </p:cNvPr>
          <p:cNvPicPr>
            <a:picLocks noChangeAspect="1"/>
          </p:cNvPicPr>
          <p:nvPr userDrawn="1"/>
        </p:nvPicPr>
        <p:blipFill rotWithShape="1">
          <a:blip r:embed="rId2">
            <a:alphaModFix amt="5000"/>
          </a:blip>
          <a:srcRect l="6619" t="19376" r="10998" b="23971"/>
          <a:stretch/>
        </p:blipFill>
        <p:spPr>
          <a:xfrm>
            <a:off x="0" y="3592983"/>
            <a:ext cx="9144000" cy="1718491"/>
          </a:xfrm>
          <a:prstGeom prst="rect">
            <a:avLst/>
          </a:prstGeom>
        </p:spPr>
      </p:pic>
      <p:sp>
        <p:nvSpPr>
          <p:cNvPr id="16" name="Content Placeholder 2">
            <a:extLst>
              <a:ext uri="{FF2B5EF4-FFF2-40B4-BE49-F238E27FC236}">
                <a16:creationId xmlns:a16="http://schemas.microsoft.com/office/drawing/2014/main" id="{8146BD14-4835-3049-91EE-1F5A8F57616F}"/>
              </a:ext>
            </a:extLst>
          </p:cNvPr>
          <p:cNvSpPr txBox="1">
            <a:spLocks/>
          </p:cNvSpPr>
          <p:nvPr userDrawn="1"/>
        </p:nvSpPr>
        <p:spPr>
          <a:xfrm>
            <a:off x="4259886" y="1359445"/>
            <a:ext cx="4477677" cy="309278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Make decisions and solve problems using sound, inclusive reasoning and judgment.</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Gather and analyze information from a diverse set of sources and individuals to fully understand a problem.</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Proactively anticipate needs and prioritize action steps.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Accurately summarize and interpret data with an awareness of personal biases that may impact outcomes.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Effectively communicate actions and rationale, recognizing the diverse perspectives and lived experiences of stakeholders.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Multi-task well in a fast-paced environment.</a:t>
            </a:r>
          </a:p>
        </p:txBody>
      </p:sp>
      <p:sp>
        <p:nvSpPr>
          <p:cNvPr id="17" name="Content Placeholder 2">
            <a:extLst>
              <a:ext uri="{FF2B5EF4-FFF2-40B4-BE49-F238E27FC236}">
                <a16:creationId xmlns:a16="http://schemas.microsoft.com/office/drawing/2014/main" id="{4E4FCFAE-A4DF-4040-ACE5-A9213FFF95E6}"/>
              </a:ext>
            </a:extLst>
          </p:cNvPr>
          <p:cNvSpPr txBox="1">
            <a:spLocks/>
          </p:cNvSpPr>
          <p:nvPr userDrawn="1"/>
        </p:nvSpPr>
        <p:spPr>
          <a:xfrm>
            <a:off x="1557881" y="1359444"/>
            <a:ext cx="16933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Critical </a:t>
            </a:r>
            <a:r>
              <a:rPr lang="en-US" sz="1600" b="1" spc="200" dirty="0">
                <a:solidFill>
                  <a:srgbClr val="6E89AC"/>
                </a:solidFill>
                <a:latin typeface="Arial" panose="020B0604020202020204" pitchFamily="34" charset="0"/>
                <a:cs typeface="Arial" panose="020B0604020202020204" pitchFamily="34" charset="0"/>
              </a:rPr>
              <a:t>Thinking</a:t>
            </a:r>
            <a:r>
              <a:rPr lang="en-US" sz="1600" spc="200" dirty="0">
                <a:solidFill>
                  <a:srgbClr val="6E89AC"/>
                </a:solidFill>
                <a:latin typeface="Arial" panose="020B0604020202020204" pitchFamily="34" charset="0"/>
                <a:cs typeface="Arial" panose="020B0604020202020204" pitchFamily="34" charset="0"/>
              </a:rPr>
              <a:t> </a:t>
            </a:r>
            <a:endParaRPr lang="en-US" sz="1000" spc="200" dirty="0">
              <a:solidFill>
                <a:srgbClr val="6E89AC"/>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CD8E74DD-41FD-8E49-87C3-D0148A3B2027}"/>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9E077E3-7FD5-0549-99E4-978602A72170}"/>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 picture containing logo&#10;&#10;Description automatically generated">
            <a:extLst>
              <a:ext uri="{FF2B5EF4-FFF2-40B4-BE49-F238E27FC236}">
                <a16:creationId xmlns:a16="http://schemas.microsoft.com/office/drawing/2014/main" id="{F2356787-1142-C84F-A760-0E9D6EC3318D}"/>
              </a:ext>
            </a:extLst>
          </p:cNvPr>
          <p:cNvPicPr>
            <a:picLocks noChangeAspect="1"/>
          </p:cNvPicPr>
          <p:nvPr userDrawn="1"/>
        </p:nvPicPr>
        <p:blipFill>
          <a:blip r:embed="rId3"/>
          <a:stretch>
            <a:fillRect/>
          </a:stretch>
        </p:blipFill>
        <p:spPr>
          <a:xfrm>
            <a:off x="7889557" y="349166"/>
            <a:ext cx="685419" cy="671711"/>
          </a:xfrm>
          <a:prstGeom prst="rect">
            <a:avLst/>
          </a:prstGeom>
        </p:spPr>
      </p:pic>
      <p:pic>
        <p:nvPicPr>
          <p:cNvPr id="21" name="Graphic 20">
            <a:extLst>
              <a:ext uri="{FF2B5EF4-FFF2-40B4-BE49-F238E27FC236}">
                <a16:creationId xmlns:a16="http://schemas.microsoft.com/office/drawing/2014/main" id="{796F8104-A47F-4C41-B947-70DA74C1D36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4910" y="1143000"/>
            <a:ext cx="912934" cy="912934"/>
          </a:xfrm>
          <a:prstGeom prst="rect">
            <a:avLst/>
          </a:prstGeom>
        </p:spPr>
      </p:pic>
      <p:sp>
        <p:nvSpPr>
          <p:cNvPr id="22" name="Rectangle 21">
            <a:extLst>
              <a:ext uri="{FF2B5EF4-FFF2-40B4-BE49-F238E27FC236}">
                <a16:creationId xmlns:a16="http://schemas.microsoft.com/office/drawing/2014/main" id="{D493AC79-13DD-244D-9247-75F1619C8018}"/>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3" name="Rectangle 22">
            <a:extLst>
              <a:ext uri="{FF2B5EF4-FFF2-40B4-BE49-F238E27FC236}">
                <a16:creationId xmlns:a16="http://schemas.microsoft.com/office/drawing/2014/main" id="{2909909F-108C-1C4F-A0A0-422AECD2ABCC}"/>
              </a:ext>
            </a:extLst>
          </p:cNvPr>
          <p:cNvSpPr/>
          <p:nvPr userDrawn="1"/>
        </p:nvSpPr>
        <p:spPr>
          <a:xfrm>
            <a:off x="419100" y="2154283"/>
            <a:ext cx="3376286" cy="669799"/>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Identify and respond to needs based upon an understanding of situational context and logical analysis of relevant information.</a:t>
            </a:r>
          </a:p>
        </p:txBody>
      </p:sp>
      <p:sp>
        <p:nvSpPr>
          <p:cNvPr id="24" name="Rectangle 23">
            <a:extLst>
              <a:ext uri="{FF2B5EF4-FFF2-40B4-BE49-F238E27FC236}">
                <a16:creationId xmlns:a16="http://schemas.microsoft.com/office/drawing/2014/main" id="{7FFF9918-42B2-6449-A062-48B3634A7A5D}"/>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A9A6369-10FC-734A-BCAD-34FE9035C73A}"/>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1B17882C-3138-468F-BBC1-8FE92EE98CD8}"/>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2772930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Shape&#10;&#10;Description automatically generated with medium confidence">
            <a:extLst>
              <a:ext uri="{FF2B5EF4-FFF2-40B4-BE49-F238E27FC236}">
                <a16:creationId xmlns:a16="http://schemas.microsoft.com/office/drawing/2014/main" id="{9E24CA6D-6A13-0B4E-9E35-95C942BA6D37}"/>
              </a:ext>
            </a:extLst>
          </p:cNvPr>
          <p:cNvPicPr>
            <a:picLocks noChangeAspect="1"/>
          </p:cNvPicPr>
          <p:nvPr userDrawn="1"/>
        </p:nvPicPr>
        <p:blipFill rotWithShape="1">
          <a:blip r:embed="rId2">
            <a:alphaModFix amt="5000"/>
          </a:blip>
          <a:srcRect l="6619" t="19376" r="10998" b="23971"/>
          <a:stretch/>
        </p:blipFill>
        <p:spPr>
          <a:xfrm>
            <a:off x="0" y="3592983"/>
            <a:ext cx="9144000" cy="1718491"/>
          </a:xfrm>
          <a:prstGeom prst="rect">
            <a:avLst/>
          </a:prstGeom>
        </p:spPr>
      </p:pic>
      <p:sp>
        <p:nvSpPr>
          <p:cNvPr id="12" name="Content Placeholder 2">
            <a:extLst>
              <a:ext uri="{FF2B5EF4-FFF2-40B4-BE49-F238E27FC236}">
                <a16:creationId xmlns:a16="http://schemas.microsoft.com/office/drawing/2014/main" id="{8F134DDB-99B3-644D-B901-EE9C36BF9B1B}"/>
              </a:ext>
            </a:extLst>
          </p:cNvPr>
          <p:cNvSpPr txBox="1">
            <a:spLocks/>
          </p:cNvSpPr>
          <p:nvPr userDrawn="1"/>
        </p:nvSpPr>
        <p:spPr>
          <a:xfrm>
            <a:off x="4259887" y="1359445"/>
            <a:ext cx="4435506" cy="309278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Solicit and use feedback from multiple cultural perspectives to make inclusive and equity-minded decisions.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Actively contribute to inclusive and equitable practices that influence individual and systemic change.</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Advocate for inclusion, equitable practices, justice, and empowerment for historically marginalized communities.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Seek global cross-cultural interactions and experiences that enhance one’s understanding of people from different demographic groups and that leads to personal growth.</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Keep an open mind to diverse ideas and new ways of thinking.</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Identify resources and eliminate barriers resulting from individual and systemic racism, inequities, and biases.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Demonstrate flexibility by adapting to diverse environments. </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Address systems of privilege that limit opportunities for members of historically marginalized communities.</a:t>
            </a:r>
          </a:p>
        </p:txBody>
      </p:sp>
      <p:sp>
        <p:nvSpPr>
          <p:cNvPr id="13" name="Content Placeholder 2">
            <a:extLst>
              <a:ext uri="{FF2B5EF4-FFF2-40B4-BE49-F238E27FC236}">
                <a16:creationId xmlns:a16="http://schemas.microsoft.com/office/drawing/2014/main" id="{9CA9BBE5-4F30-254E-BB98-080C01D9FDC7}"/>
              </a:ext>
            </a:extLst>
          </p:cNvPr>
          <p:cNvSpPr txBox="1">
            <a:spLocks/>
          </p:cNvSpPr>
          <p:nvPr userDrawn="1"/>
        </p:nvSpPr>
        <p:spPr>
          <a:xfrm>
            <a:off x="1557881" y="1359444"/>
            <a:ext cx="16933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Equity &amp; </a:t>
            </a:r>
            <a:r>
              <a:rPr lang="en-US" sz="1600" b="1" spc="200" dirty="0">
                <a:solidFill>
                  <a:srgbClr val="6E89AC"/>
                </a:solidFill>
                <a:latin typeface="Arial" panose="020B0604020202020204" pitchFamily="34" charset="0"/>
                <a:cs typeface="Arial" panose="020B0604020202020204" pitchFamily="34" charset="0"/>
              </a:rPr>
              <a:t>Inclusion</a:t>
            </a:r>
            <a:r>
              <a:rPr lang="en-US" sz="1600" spc="200" dirty="0">
                <a:solidFill>
                  <a:srgbClr val="6E89AC"/>
                </a:solidFill>
                <a:latin typeface="Arial" panose="020B0604020202020204" pitchFamily="34" charset="0"/>
                <a:cs typeface="Arial" panose="020B0604020202020204" pitchFamily="34" charset="0"/>
              </a:rPr>
              <a:t> </a:t>
            </a:r>
            <a:endParaRPr lang="en-US" sz="1000" spc="200" dirty="0">
              <a:solidFill>
                <a:srgbClr val="6E89AC"/>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706ABBA4-724D-1747-9620-D60AC5C879F1}"/>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BEB65BD-46AC-224F-A88D-9C6126FB98A6}"/>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picture containing logo&#10;&#10;Description automatically generated">
            <a:extLst>
              <a:ext uri="{FF2B5EF4-FFF2-40B4-BE49-F238E27FC236}">
                <a16:creationId xmlns:a16="http://schemas.microsoft.com/office/drawing/2014/main" id="{9AAA9CAC-B199-0B45-ADB8-63A56DBE53AC}"/>
              </a:ext>
            </a:extLst>
          </p:cNvPr>
          <p:cNvPicPr>
            <a:picLocks noChangeAspect="1"/>
          </p:cNvPicPr>
          <p:nvPr userDrawn="1"/>
        </p:nvPicPr>
        <p:blipFill>
          <a:blip r:embed="rId3"/>
          <a:stretch>
            <a:fillRect/>
          </a:stretch>
        </p:blipFill>
        <p:spPr>
          <a:xfrm>
            <a:off x="7889557" y="349166"/>
            <a:ext cx="685419" cy="671711"/>
          </a:xfrm>
          <a:prstGeom prst="rect">
            <a:avLst/>
          </a:prstGeom>
        </p:spPr>
      </p:pic>
      <p:pic>
        <p:nvPicPr>
          <p:cNvPr id="17" name="Graphic 16">
            <a:extLst>
              <a:ext uri="{FF2B5EF4-FFF2-40B4-BE49-F238E27FC236}">
                <a16:creationId xmlns:a16="http://schemas.microsoft.com/office/drawing/2014/main" id="{8D29A513-63A8-BD47-A582-83B7CAE4DD0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flipH="1">
            <a:off x="524612" y="1191529"/>
            <a:ext cx="797440" cy="797440"/>
          </a:xfrm>
          <a:prstGeom prst="rect">
            <a:avLst/>
          </a:prstGeom>
        </p:spPr>
      </p:pic>
      <p:sp>
        <p:nvSpPr>
          <p:cNvPr id="18" name="Rectangle 17">
            <a:extLst>
              <a:ext uri="{FF2B5EF4-FFF2-40B4-BE49-F238E27FC236}">
                <a16:creationId xmlns:a16="http://schemas.microsoft.com/office/drawing/2014/main" id="{874C9CEC-4C4A-5D4A-B9D4-65DFE2A7DC73}"/>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0" name="Rectangle 19">
            <a:extLst>
              <a:ext uri="{FF2B5EF4-FFF2-40B4-BE49-F238E27FC236}">
                <a16:creationId xmlns:a16="http://schemas.microsoft.com/office/drawing/2014/main" id="{B80C5229-07C5-E041-8365-6F7F328EC133}"/>
              </a:ext>
            </a:extLst>
          </p:cNvPr>
          <p:cNvSpPr/>
          <p:nvPr userDrawn="1"/>
        </p:nvSpPr>
        <p:spPr>
          <a:xfrm>
            <a:off x="419100" y="2146237"/>
            <a:ext cx="3388812" cy="1362296"/>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Demonstrate the awareness, attitude, knowledge, and skills required to equitably engage and include people from different cultures and backgrounds. Engage in anti-oppressive practices that actively challenge the systems, structures, and policies of racism and inequity.</a:t>
            </a:r>
          </a:p>
        </p:txBody>
      </p:sp>
      <p:sp>
        <p:nvSpPr>
          <p:cNvPr id="21" name="Rectangle 20">
            <a:extLst>
              <a:ext uri="{FF2B5EF4-FFF2-40B4-BE49-F238E27FC236}">
                <a16:creationId xmlns:a16="http://schemas.microsoft.com/office/drawing/2014/main" id="{8570E0A8-6E0E-CC48-9B5E-42B9CD28A2EC}"/>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20ED7D0-2D93-BA44-99A0-A1F56DD053C9}"/>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60EB8D32-D405-A062-F22C-01FD70B0DD2C}"/>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517707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4" descr="Shape&#10;&#10;Description automatically generated with medium confidence">
            <a:extLst>
              <a:ext uri="{FF2B5EF4-FFF2-40B4-BE49-F238E27FC236}">
                <a16:creationId xmlns:a16="http://schemas.microsoft.com/office/drawing/2014/main" id="{E3B49D8E-0C7B-C04D-AF46-9D1FB3062FC0}"/>
              </a:ext>
            </a:extLst>
          </p:cNvPr>
          <p:cNvPicPr>
            <a:picLocks noChangeAspect="1"/>
          </p:cNvPicPr>
          <p:nvPr userDrawn="1"/>
        </p:nvPicPr>
        <p:blipFill rotWithShape="1">
          <a:blip r:embed="rId2">
            <a:alphaModFix amt="5000"/>
          </a:blip>
          <a:srcRect l="6619" t="19376" r="10998" b="23971"/>
          <a:stretch/>
        </p:blipFill>
        <p:spPr>
          <a:xfrm>
            <a:off x="0" y="3592983"/>
            <a:ext cx="9144000" cy="1718491"/>
          </a:xfrm>
          <a:prstGeom prst="rect">
            <a:avLst/>
          </a:prstGeom>
        </p:spPr>
      </p:pic>
      <p:sp>
        <p:nvSpPr>
          <p:cNvPr id="11" name="Content Placeholder 2">
            <a:extLst>
              <a:ext uri="{FF2B5EF4-FFF2-40B4-BE49-F238E27FC236}">
                <a16:creationId xmlns:a16="http://schemas.microsoft.com/office/drawing/2014/main" id="{BF492B0F-11D5-834F-9718-B5A55E7D9686}"/>
              </a:ext>
            </a:extLst>
          </p:cNvPr>
          <p:cNvSpPr txBox="1">
            <a:spLocks/>
          </p:cNvSpPr>
          <p:nvPr userDrawn="1"/>
        </p:nvSpPr>
        <p:spPr>
          <a:xfrm>
            <a:off x="4259886" y="1359445"/>
            <a:ext cx="4477677" cy="309278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Inspire, persuade, and motivate self and others under a shared vision.</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Seek out and leverage diverse resources and feedback from others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to inform direction.</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Use innovative thinking to go beyond traditional methods.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Serve as a role model to others by approaching tasks with confidence and a positive attitude.</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Motivate and inspire others by encouraging them and by building mutual trust.</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Plan, initiate, manage, complete, and evaluate projects.</a:t>
            </a:r>
          </a:p>
        </p:txBody>
      </p:sp>
      <p:sp>
        <p:nvSpPr>
          <p:cNvPr id="12" name="Content Placeholder 2">
            <a:extLst>
              <a:ext uri="{FF2B5EF4-FFF2-40B4-BE49-F238E27FC236}">
                <a16:creationId xmlns:a16="http://schemas.microsoft.com/office/drawing/2014/main" id="{756D90F3-40B6-454F-9244-264B6F94E403}"/>
              </a:ext>
            </a:extLst>
          </p:cNvPr>
          <p:cNvSpPr txBox="1">
            <a:spLocks/>
          </p:cNvSpPr>
          <p:nvPr userDrawn="1"/>
        </p:nvSpPr>
        <p:spPr>
          <a:xfrm>
            <a:off x="1557881" y="1359444"/>
            <a:ext cx="16933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Leadership</a:t>
            </a:r>
            <a:endParaRPr lang="en-US" sz="1000" spc="200" dirty="0">
              <a:solidFill>
                <a:srgbClr val="6E89AC"/>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954FC1C5-CD9E-CE49-ACF7-3CAA6D732576}"/>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1AC85C-B233-6744-AA92-43E98B351D9B}"/>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logo&#10;&#10;Description automatically generated">
            <a:extLst>
              <a:ext uri="{FF2B5EF4-FFF2-40B4-BE49-F238E27FC236}">
                <a16:creationId xmlns:a16="http://schemas.microsoft.com/office/drawing/2014/main" id="{97DF4A34-4164-AB4B-A08F-2B37D84C1EFB}"/>
              </a:ext>
            </a:extLst>
          </p:cNvPr>
          <p:cNvPicPr>
            <a:picLocks noChangeAspect="1"/>
          </p:cNvPicPr>
          <p:nvPr userDrawn="1"/>
        </p:nvPicPr>
        <p:blipFill>
          <a:blip r:embed="rId3"/>
          <a:stretch>
            <a:fillRect/>
          </a:stretch>
        </p:blipFill>
        <p:spPr>
          <a:xfrm>
            <a:off x="7889557" y="349166"/>
            <a:ext cx="685419" cy="671711"/>
          </a:xfrm>
          <a:prstGeom prst="rect">
            <a:avLst/>
          </a:prstGeom>
        </p:spPr>
      </p:pic>
      <p:pic>
        <p:nvPicPr>
          <p:cNvPr id="16" name="Graphic 15">
            <a:extLst>
              <a:ext uri="{FF2B5EF4-FFF2-40B4-BE49-F238E27FC236}">
                <a16:creationId xmlns:a16="http://schemas.microsoft.com/office/drawing/2014/main" id="{6D1E0DD7-E377-DF42-A8D8-71203C765BD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49195" y="1192301"/>
            <a:ext cx="795992" cy="795992"/>
          </a:xfrm>
          <a:prstGeom prst="rect">
            <a:avLst/>
          </a:prstGeom>
        </p:spPr>
      </p:pic>
      <p:sp>
        <p:nvSpPr>
          <p:cNvPr id="17" name="Rectangle 16">
            <a:extLst>
              <a:ext uri="{FF2B5EF4-FFF2-40B4-BE49-F238E27FC236}">
                <a16:creationId xmlns:a16="http://schemas.microsoft.com/office/drawing/2014/main" id="{3887AD62-BCB3-3049-AEE0-2FA312C9A377}"/>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18" name="Rectangle 17">
            <a:extLst>
              <a:ext uri="{FF2B5EF4-FFF2-40B4-BE49-F238E27FC236}">
                <a16:creationId xmlns:a16="http://schemas.microsoft.com/office/drawing/2014/main" id="{F570BD6B-7AD9-0349-B6FC-CC61DE839B8B}"/>
              </a:ext>
            </a:extLst>
          </p:cNvPr>
          <p:cNvSpPr/>
          <p:nvPr userDrawn="1"/>
        </p:nvSpPr>
        <p:spPr>
          <a:xfrm>
            <a:off x="419100" y="2154283"/>
            <a:ext cx="3351234" cy="438966"/>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Recognize and capitalize on personal and team strengths to achieve organizational goals.</a:t>
            </a:r>
          </a:p>
        </p:txBody>
      </p:sp>
      <p:sp>
        <p:nvSpPr>
          <p:cNvPr id="19" name="Rectangle 18">
            <a:extLst>
              <a:ext uri="{FF2B5EF4-FFF2-40B4-BE49-F238E27FC236}">
                <a16:creationId xmlns:a16="http://schemas.microsoft.com/office/drawing/2014/main" id="{4530CADA-2B4E-3547-9FFA-58D20C95F373}"/>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BA71A24-537D-0148-B372-6C2A65548C31}"/>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0148CCC3-F440-CC66-0CDE-E828DAC4306D}"/>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670933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06E6EAE3-53C3-454D-ABFB-9AA204F235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35442" y="1102450"/>
            <a:ext cx="935348" cy="935348"/>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39410B5A-33F0-FB4A-8905-592DC799267A}"/>
              </a:ext>
            </a:extLst>
          </p:cNvPr>
          <p:cNvPicPr>
            <a:picLocks noChangeAspect="1"/>
          </p:cNvPicPr>
          <p:nvPr userDrawn="1"/>
        </p:nvPicPr>
        <p:blipFill rotWithShape="1">
          <a:blip r:embed="rId4">
            <a:alphaModFix amt="5000"/>
          </a:blip>
          <a:srcRect l="6619" t="19376" r="10998" b="23971"/>
          <a:stretch/>
        </p:blipFill>
        <p:spPr>
          <a:xfrm>
            <a:off x="0" y="3592983"/>
            <a:ext cx="9144000" cy="1718491"/>
          </a:xfrm>
          <a:prstGeom prst="rect">
            <a:avLst/>
          </a:prstGeom>
        </p:spPr>
      </p:pic>
      <p:sp>
        <p:nvSpPr>
          <p:cNvPr id="15" name="Content Placeholder 2">
            <a:extLst>
              <a:ext uri="{FF2B5EF4-FFF2-40B4-BE49-F238E27FC236}">
                <a16:creationId xmlns:a16="http://schemas.microsoft.com/office/drawing/2014/main" id="{683BE213-A185-394F-82A3-9D8A991F7B95}"/>
              </a:ext>
            </a:extLst>
          </p:cNvPr>
          <p:cNvSpPr txBox="1">
            <a:spLocks/>
          </p:cNvSpPr>
          <p:nvPr userDrawn="1"/>
        </p:nvSpPr>
        <p:spPr>
          <a:xfrm>
            <a:off x="4259886" y="1359445"/>
            <a:ext cx="4435506" cy="309278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Act equitably with integrity and accountability to self, others, and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the organization.</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Maintain a positive personal brand in alignment with organization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and personal career values.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Be present and prepared.</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Demonstrate dependability (e.g., report consistently for work or meetings).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Prioritize and complete tasks to accomplish organizational goals.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Consistently meet or exceed goals and expectations.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Have an attention to detail, resulting in few if any errors in their work.</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Show a high level of dedication toward doing a good job.</a:t>
            </a:r>
          </a:p>
          <a:p>
            <a:pPr marL="114300" indent="-114300">
              <a:lnSpc>
                <a:spcPts val="1400"/>
              </a:lnSpc>
              <a:spcBef>
                <a:spcPts val="0"/>
              </a:spcBef>
              <a:spcAft>
                <a:spcPts val="600"/>
              </a:spcAft>
              <a:buClr>
                <a:srgbClr val="7B597E"/>
              </a:buClr>
            </a:pPr>
            <a:endParaRPr lang="en-US" sz="1100" dirty="0">
              <a:latin typeface="Arial" panose="020B0604020202020204" pitchFamily="34" charset="0"/>
              <a:cs typeface="Arial" panose="020B0604020202020204" pitchFamily="34" charset="0"/>
            </a:endParaRPr>
          </a:p>
        </p:txBody>
      </p:sp>
      <p:sp>
        <p:nvSpPr>
          <p:cNvPr id="16" name="Content Placeholder 2">
            <a:extLst>
              <a:ext uri="{FF2B5EF4-FFF2-40B4-BE49-F238E27FC236}">
                <a16:creationId xmlns:a16="http://schemas.microsoft.com/office/drawing/2014/main" id="{8577A316-8EFC-5A4C-B7EE-1D60AE455D9C}"/>
              </a:ext>
            </a:extLst>
          </p:cNvPr>
          <p:cNvSpPr txBox="1">
            <a:spLocks/>
          </p:cNvSpPr>
          <p:nvPr userDrawn="1"/>
        </p:nvSpPr>
        <p:spPr>
          <a:xfrm>
            <a:off x="1557881" y="1359444"/>
            <a:ext cx="21251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Professionalism</a:t>
            </a:r>
            <a:endParaRPr lang="en-US" sz="1000" spc="200" dirty="0">
              <a:solidFill>
                <a:srgbClr val="6E89AC"/>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3774501-D544-AD4E-BEBD-B8FF7CE2291E}"/>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6BEDB4B-EF15-6C46-9191-865D83DBE7FA}"/>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picture containing logo&#10;&#10;Description automatically generated">
            <a:extLst>
              <a:ext uri="{FF2B5EF4-FFF2-40B4-BE49-F238E27FC236}">
                <a16:creationId xmlns:a16="http://schemas.microsoft.com/office/drawing/2014/main" id="{C62D774E-D988-724D-9A77-A976F4A46FC0}"/>
              </a:ext>
            </a:extLst>
          </p:cNvPr>
          <p:cNvPicPr>
            <a:picLocks noChangeAspect="1"/>
          </p:cNvPicPr>
          <p:nvPr userDrawn="1"/>
        </p:nvPicPr>
        <p:blipFill>
          <a:blip r:embed="rId5"/>
          <a:stretch>
            <a:fillRect/>
          </a:stretch>
        </p:blipFill>
        <p:spPr>
          <a:xfrm>
            <a:off x="7889557" y="349166"/>
            <a:ext cx="685419" cy="671711"/>
          </a:xfrm>
          <a:prstGeom prst="rect">
            <a:avLst/>
          </a:prstGeom>
        </p:spPr>
      </p:pic>
      <p:sp>
        <p:nvSpPr>
          <p:cNvPr id="20" name="Rectangle 19">
            <a:extLst>
              <a:ext uri="{FF2B5EF4-FFF2-40B4-BE49-F238E27FC236}">
                <a16:creationId xmlns:a16="http://schemas.microsoft.com/office/drawing/2014/main" id="{F4B744C2-D677-A245-8E46-7FECFA12D7C8}"/>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1" name="Rectangle 20">
            <a:extLst>
              <a:ext uri="{FF2B5EF4-FFF2-40B4-BE49-F238E27FC236}">
                <a16:creationId xmlns:a16="http://schemas.microsoft.com/office/drawing/2014/main" id="{E96789AF-6EC1-AA48-8AA8-AAE35C8EF62B}"/>
              </a:ext>
            </a:extLst>
          </p:cNvPr>
          <p:cNvSpPr/>
          <p:nvPr userDrawn="1"/>
        </p:nvSpPr>
        <p:spPr>
          <a:xfrm>
            <a:off x="419099" y="2151601"/>
            <a:ext cx="3514073" cy="900631"/>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Knowing work environments differ greatly, understand and demonstrate effective work habits, and act in the interest of the larger community and workplace.</a:t>
            </a:r>
          </a:p>
        </p:txBody>
      </p:sp>
      <p:sp>
        <p:nvSpPr>
          <p:cNvPr id="22" name="Rectangle 21">
            <a:extLst>
              <a:ext uri="{FF2B5EF4-FFF2-40B4-BE49-F238E27FC236}">
                <a16:creationId xmlns:a16="http://schemas.microsoft.com/office/drawing/2014/main" id="{9534B0A7-726F-CE4C-B60A-D47116EA0B8B}"/>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9616A73-9336-1641-90E3-F7A9D47831C1}"/>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3ACEDE8D-5197-1BA1-67C0-4FAA797741CA}"/>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1111584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Logo&#10;&#10;Description automatically generated with medium confidence">
            <a:extLst>
              <a:ext uri="{FF2B5EF4-FFF2-40B4-BE49-F238E27FC236}">
                <a16:creationId xmlns:a16="http://schemas.microsoft.com/office/drawing/2014/main" id="{6931F709-BF44-C74D-823C-7C857E778FD2}"/>
              </a:ext>
            </a:extLst>
          </p:cNvPr>
          <p:cNvPicPr>
            <a:picLocks noChangeAspect="1"/>
          </p:cNvPicPr>
          <p:nvPr userDrawn="1"/>
        </p:nvPicPr>
        <p:blipFill>
          <a:blip r:embed="rId2"/>
          <a:stretch>
            <a:fillRect/>
          </a:stretch>
        </p:blipFill>
        <p:spPr>
          <a:xfrm>
            <a:off x="459529" y="1226501"/>
            <a:ext cx="889832" cy="889832"/>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58D6003A-4070-414A-9F76-CBB6F9C78917}"/>
              </a:ext>
            </a:extLst>
          </p:cNvPr>
          <p:cNvPicPr>
            <a:picLocks noChangeAspect="1"/>
          </p:cNvPicPr>
          <p:nvPr userDrawn="1"/>
        </p:nvPicPr>
        <p:blipFill rotWithShape="1">
          <a:blip r:embed="rId3">
            <a:alphaModFix amt="5000"/>
          </a:blip>
          <a:srcRect l="6619" t="19376" r="10998" b="23971"/>
          <a:stretch/>
        </p:blipFill>
        <p:spPr>
          <a:xfrm>
            <a:off x="0" y="3592983"/>
            <a:ext cx="9144000" cy="1718491"/>
          </a:xfrm>
          <a:prstGeom prst="rect">
            <a:avLst/>
          </a:prstGeom>
        </p:spPr>
      </p:pic>
      <p:sp>
        <p:nvSpPr>
          <p:cNvPr id="15" name="Content Placeholder 2">
            <a:extLst>
              <a:ext uri="{FF2B5EF4-FFF2-40B4-BE49-F238E27FC236}">
                <a16:creationId xmlns:a16="http://schemas.microsoft.com/office/drawing/2014/main" id="{16DD4806-FD0A-3A45-B463-48F3890B884E}"/>
              </a:ext>
            </a:extLst>
          </p:cNvPr>
          <p:cNvSpPr txBox="1">
            <a:spLocks/>
          </p:cNvSpPr>
          <p:nvPr userDrawn="1"/>
        </p:nvSpPr>
        <p:spPr>
          <a:xfrm>
            <a:off x="4259886" y="1359445"/>
            <a:ext cx="4477677" cy="309278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400"/>
              </a:lnSpc>
              <a:spcBef>
                <a:spcPts val="0"/>
              </a:spcBef>
              <a:spcAft>
                <a:spcPts val="600"/>
              </a:spcAft>
              <a:buClr>
                <a:srgbClr val="7B597E"/>
              </a:buClr>
              <a:buFont typeface="Arial" panose="020B0604020202020204" pitchFamily="34" charset="0"/>
              <a:buNone/>
            </a:pPr>
            <a:r>
              <a:rPr lang="en-US" sz="1100" b="1" dirty="0">
                <a:solidFill>
                  <a:srgbClr val="123066"/>
                </a:solidFill>
                <a:latin typeface="Arial" panose="020B0604020202020204" pitchFamily="34" charset="0"/>
                <a:cs typeface="Arial" panose="020B0604020202020204" pitchFamily="34" charset="0"/>
              </a:rPr>
              <a:t>Sample Behaviors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Listen carefully to others, taking time to understand and ask appropriate questions without interrupting.</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Effectively manage conflict, interact with and respect diverse personalities, and meet ambiguity with resilience.</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Be accountable for individual and team responsibilities and deliverables.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Employ personal strengths, knowledge, and talents to complement those of others.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Exercise the ability to compromise and be agile.</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Collaborate with others to achieve common goals.</a:t>
            </a:r>
          </a:p>
          <a:p>
            <a:pPr marL="114300" indent="-114300">
              <a:lnSpc>
                <a:spcPts val="1400"/>
              </a:lnSpc>
              <a:spcBef>
                <a:spcPts val="0"/>
              </a:spcBef>
              <a:spcAft>
                <a:spcPts val="600"/>
              </a:spcAft>
              <a:buClr>
                <a:srgbClr val="7B597E"/>
              </a:buClr>
            </a:pPr>
            <a:r>
              <a:rPr lang="en-US" sz="1100" dirty="0">
                <a:latin typeface="Arial" panose="020B0604020202020204" pitchFamily="34" charset="0"/>
                <a:cs typeface="Arial" panose="020B0604020202020204" pitchFamily="34" charset="0"/>
              </a:rPr>
              <a:t>Build strong, positive working relationships with supervisor and team members/coworkers. </a:t>
            </a:r>
          </a:p>
          <a:p>
            <a:pPr marL="114300" indent="-114300">
              <a:lnSpc>
                <a:spcPts val="1400"/>
              </a:lnSpc>
              <a:spcBef>
                <a:spcPts val="0"/>
              </a:spcBef>
              <a:spcAft>
                <a:spcPts val="600"/>
              </a:spcAft>
              <a:buClr>
                <a:srgbClr val="7B597E"/>
              </a:buClr>
            </a:pPr>
            <a:endParaRPr lang="en-US" sz="1100" dirty="0">
              <a:latin typeface="Arial" panose="020B0604020202020204" pitchFamily="34" charset="0"/>
              <a:cs typeface="Arial" panose="020B0604020202020204" pitchFamily="34" charset="0"/>
            </a:endParaRPr>
          </a:p>
        </p:txBody>
      </p:sp>
      <p:sp>
        <p:nvSpPr>
          <p:cNvPr id="16" name="Content Placeholder 2">
            <a:extLst>
              <a:ext uri="{FF2B5EF4-FFF2-40B4-BE49-F238E27FC236}">
                <a16:creationId xmlns:a16="http://schemas.microsoft.com/office/drawing/2014/main" id="{513A01E1-ECCB-0144-8120-C72B8D546DCA}"/>
              </a:ext>
            </a:extLst>
          </p:cNvPr>
          <p:cNvSpPr txBox="1">
            <a:spLocks/>
          </p:cNvSpPr>
          <p:nvPr userDrawn="1"/>
        </p:nvSpPr>
        <p:spPr>
          <a:xfrm>
            <a:off x="1557881" y="1359444"/>
            <a:ext cx="2125119" cy="718904"/>
          </a:xfrm>
          <a:prstGeom prst="rect">
            <a:avLst/>
          </a:prstGeom>
        </p:spPr>
        <p:txBody>
          <a:bodyPr vert="horz" lIns="0" tIns="0" rIns="0" bIns="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ts val="1800"/>
              </a:lnSpc>
              <a:spcBef>
                <a:spcPts val="0"/>
              </a:spcBef>
              <a:spcAft>
                <a:spcPts val="400"/>
              </a:spcAft>
              <a:buClr>
                <a:srgbClr val="7B597E"/>
              </a:buClr>
              <a:buNone/>
            </a:pPr>
            <a:r>
              <a:rPr lang="en-US" sz="1600" spc="200" dirty="0">
                <a:solidFill>
                  <a:srgbClr val="6E89AC"/>
                </a:solidFill>
                <a:latin typeface="Arial" panose="020B0604020202020204" pitchFamily="34" charset="0"/>
                <a:cs typeface="Arial" panose="020B0604020202020204" pitchFamily="34" charset="0"/>
              </a:rPr>
              <a:t>Teamwork</a:t>
            </a:r>
            <a:endParaRPr lang="en-US" sz="1000" spc="200" dirty="0">
              <a:solidFill>
                <a:srgbClr val="6E89AC"/>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3086720E-9C70-E944-BE0E-8E91B208C83A}"/>
              </a:ext>
            </a:extLst>
          </p:cNvPr>
          <p:cNvSpPr/>
          <p:nvPr userDrawn="1"/>
        </p:nvSpPr>
        <p:spPr>
          <a:xfrm>
            <a:off x="7684267" y="0"/>
            <a:ext cx="1053296" cy="11846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250AF86-F115-CE4C-82BE-E0B42A65FB51}"/>
              </a:ext>
            </a:extLst>
          </p:cNvPr>
          <p:cNvSpPr/>
          <p:nvPr userDrawn="1"/>
        </p:nvSpPr>
        <p:spPr>
          <a:xfrm>
            <a:off x="0" y="0"/>
            <a:ext cx="9144000" cy="17264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A picture containing logo&#10;&#10;Description automatically generated">
            <a:extLst>
              <a:ext uri="{FF2B5EF4-FFF2-40B4-BE49-F238E27FC236}">
                <a16:creationId xmlns:a16="http://schemas.microsoft.com/office/drawing/2014/main" id="{02E1FA66-1191-4F43-85E7-7CE6B113C0CA}"/>
              </a:ext>
            </a:extLst>
          </p:cNvPr>
          <p:cNvPicPr>
            <a:picLocks noChangeAspect="1"/>
          </p:cNvPicPr>
          <p:nvPr userDrawn="1"/>
        </p:nvPicPr>
        <p:blipFill>
          <a:blip r:embed="rId4"/>
          <a:stretch>
            <a:fillRect/>
          </a:stretch>
        </p:blipFill>
        <p:spPr>
          <a:xfrm>
            <a:off x="7889557" y="349166"/>
            <a:ext cx="685419" cy="671711"/>
          </a:xfrm>
          <a:prstGeom prst="rect">
            <a:avLst/>
          </a:prstGeom>
        </p:spPr>
      </p:pic>
      <p:sp>
        <p:nvSpPr>
          <p:cNvPr id="20" name="Rectangle 19">
            <a:extLst>
              <a:ext uri="{FF2B5EF4-FFF2-40B4-BE49-F238E27FC236}">
                <a16:creationId xmlns:a16="http://schemas.microsoft.com/office/drawing/2014/main" id="{EF5325A5-F471-904A-B278-A5F0166C514F}"/>
              </a:ext>
            </a:extLst>
          </p:cNvPr>
          <p:cNvSpPr/>
          <p:nvPr userDrawn="1"/>
        </p:nvSpPr>
        <p:spPr>
          <a:xfrm>
            <a:off x="419100" y="518215"/>
            <a:ext cx="4572000" cy="538609"/>
          </a:xfrm>
          <a:prstGeom prst="rect">
            <a:avLst/>
          </a:prstGeom>
        </p:spPr>
        <p:txBody>
          <a:bodyPr lIns="0" tIns="0" rIns="0" bIns="0">
            <a:spAutoFit/>
          </a:bodyPr>
          <a:lstStyle/>
          <a:p>
            <a:r>
              <a:rPr kumimoji="0" lang="en-US" sz="1100" b="0" i="0" u="none" strike="noStrike" kern="1200" cap="none" spc="0" normalizeH="0" baseline="0" noProof="0" dirty="0">
                <a:ln>
                  <a:noFill/>
                </a:ln>
                <a:solidFill>
                  <a:srgbClr val="123066"/>
                </a:solidFill>
                <a:effectLst/>
                <a:uLnTx/>
                <a:uFillTx/>
                <a:latin typeface="Arial" panose="020B0604020202020204" pitchFamily="34" charset="0"/>
                <a:ea typeface="+mj-ea"/>
                <a:cs typeface="Arial" panose="020B0604020202020204" pitchFamily="34" charset="0"/>
              </a:rPr>
              <a:t>Competencies for a Career-Ready Workforce </a:t>
            </a:r>
            <a:br>
              <a:rPr kumimoji="0" lang="en-US" sz="11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srgbClr val="7B597E"/>
                </a:solidFill>
                <a:effectLst/>
                <a:uLnTx/>
                <a:uFillTx/>
                <a:latin typeface="Arial" panose="020B0604020202020204" pitchFamily="34" charset="0"/>
                <a:ea typeface="+mj-ea"/>
                <a:cs typeface="Arial" panose="020B0604020202020204" pitchFamily="34" charset="0"/>
              </a:rPr>
              <a:t>Definition and Sample Behaviors</a:t>
            </a:r>
            <a:endParaRPr lang="en-US" dirty="0"/>
          </a:p>
        </p:txBody>
      </p:sp>
      <p:sp>
        <p:nvSpPr>
          <p:cNvPr id="21" name="Rectangle 20">
            <a:extLst>
              <a:ext uri="{FF2B5EF4-FFF2-40B4-BE49-F238E27FC236}">
                <a16:creationId xmlns:a16="http://schemas.microsoft.com/office/drawing/2014/main" id="{194DF521-694D-4148-B63D-988C1AF75DCD}"/>
              </a:ext>
            </a:extLst>
          </p:cNvPr>
          <p:cNvSpPr/>
          <p:nvPr userDrawn="1"/>
        </p:nvSpPr>
        <p:spPr>
          <a:xfrm>
            <a:off x="419100" y="2148919"/>
            <a:ext cx="3476495" cy="900631"/>
          </a:xfrm>
          <a:prstGeom prst="rect">
            <a:avLst/>
          </a:prstGeom>
        </p:spPr>
        <p:txBody>
          <a:bodyPr wrap="square" lIns="0" tIns="0" rIns="0" bIns="0">
            <a:spAutoFit/>
          </a:bodyPr>
          <a:lstStyle/>
          <a:p>
            <a:pPr marL="0" marR="0" lvl="0" indent="0" algn="l" defTabSz="685800" rtl="0" eaLnBrk="1" fontAlgn="auto" latinLnBrk="0" hangingPunct="1">
              <a:lnSpc>
                <a:spcPts val="1800"/>
              </a:lnSpc>
              <a:spcBef>
                <a:spcPts val="0"/>
              </a:spcBef>
              <a:spcAft>
                <a:spcPts val="400"/>
              </a:spcAft>
              <a:buClr>
                <a:srgbClr val="7B597E"/>
              </a:buClr>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Build and maintain collaborative relationships </a:t>
            </a:r>
            <a:b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to work effectively toward common goals, while appreciating diverse viewpoints and shared responsibilities.</a:t>
            </a:r>
          </a:p>
        </p:txBody>
      </p:sp>
      <p:sp>
        <p:nvSpPr>
          <p:cNvPr id="22" name="Rectangle 21">
            <a:extLst>
              <a:ext uri="{FF2B5EF4-FFF2-40B4-BE49-F238E27FC236}">
                <a16:creationId xmlns:a16="http://schemas.microsoft.com/office/drawing/2014/main" id="{43D3E116-82AC-014C-B5B0-FF4B152B7827}"/>
              </a:ext>
            </a:extLst>
          </p:cNvPr>
          <p:cNvSpPr/>
          <p:nvPr userDrawn="1"/>
        </p:nvSpPr>
        <p:spPr>
          <a:xfrm>
            <a:off x="423556" y="4265568"/>
            <a:ext cx="3511204" cy="373321"/>
          </a:xfrm>
          <a:prstGeom prst="rect">
            <a:avLst/>
          </a:prstGeom>
          <a:solidFill>
            <a:srgbClr val="7B5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F5E31FE-90F2-094D-9341-850368534EB9}"/>
              </a:ext>
            </a:extLst>
          </p:cNvPr>
          <p:cNvSpPr/>
          <p:nvPr userDrawn="1"/>
        </p:nvSpPr>
        <p:spPr>
          <a:xfrm>
            <a:off x="588577" y="4374812"/>
            <a:ext cx="3511203" cy="137410"/>
          </a:xfrm>
          <a:prstGeom prst="rect">
            <a:avLst/>
          </a:prstGeom>
        </p:spPr>
        <p:txBody>
          <a:bodyPr wrap="square" lIns="0" tIns="0" rIns="0" bIns="0">
            <a:spAutoFit/>
          </a:bodyPr>
          <a:lstStyle/>
          <a:p>
            <a:pPr>
              <a:lnSpc>
                <a:spcPct val="107000"/>
              </a:lnSpc>
            </a:pPr>
            <a:r>
              <a:rPr lang="en-US" sz="900" b="1" spc="100" dirty="0">
                <a:solidFill>
                  <a:schemeClr val="bg1"/>
                </a:solidFill>
                <a:latin typeface="Arial" panose="020B0604020202020204" pitchFamily="34" charset="0"/>
                <a:ea typeface="Calibri" panose="020F0502020204030204" pitchFamily="34" charset="0"/>
                <a:cs typeface="Arial" panose="020B0604020202020204" pitchFamily="34" charset="0"/>
              </a:rPr>
              <a:t>naceweb.org/career-readiness-competencies</a:t>
            </a:r>
          </a:p>
        </p:txBody>
      </p:sp>
      <p:sp>
        <p:nvSpPr>
          <p:cNvPr id="2" name="Rectangle 1">
            <a:extLst>
              <a:ext uri="{FF2B5EF4-FFF2-40B4-BE49-F238E27FC236}">
                <a16:creationId xmlns:a16="http://schemas.microsoft.com/office/drawing/2014/main" id="{8C46D11A-E334-397A-A383-AD4E137697BA}"/>
              </a:ext>
            </a:extLst>
          </p:cNvPr>
          <p:cNvSpPr/>
          <p:nvPr userDrawn="1"/>
        </p:nvSpPr>
        <p:spPr>
          <a:xfrm>
            <a:off x="423556" y="4782261"/>
            <a:ext cx="4685638" cy="190437"/>
          </a:xfrm>
          <a:prstGeom prst="rect">
            <a:avLst/>
          </a:prstGeom>
        </p:spPr>
        <p:txBody>
          <a:bodyPr wrap="square" lIns="0" tIns="0" rIns="0" bIns="0">
            <a:spAutoFit/>
          </a:bodyPr>
          <a:lstStyle/>
          <a:p>
            <a:pPr>
              <a:lnSpc>
                <a:spcPct val="107000"/>
              </a:lnSpc>
            </a:pPr>
            <a:r>
              <a:rPr lang="en-US" sz="600" b="1" dirty="0">
                <a:solidFill>
                  <a:schemeClr val="tx1"/>
                </a:solidFill>
                <a:latin typeface="Arial" panose="020B0604020202020204" pitchFamily="34" charset="0"/>
                <a:ea typeface="Calibri" panose="020F0502020204030204" pitchFamily="34" charset="0"/>
                <a:cs typeface="Arial" panose="020B0604020202020204" pitchFamily="34" charset="0"/>
              </a:rPr>
              <a:t>Revised March 2024 </a:t>
            </a:r>
            <a:br>
              <a:rPr lang="en-US" sz="600" dirty="0">
                <a:solidFill>
                  <a:srgbClr val="0000FF"/>
                </a:solidFill>
                <a:latin typeface="Arial" panose="020B0604020202020204" pitchFamily="34" charset="0"/>
                <a:ea typeface="Calibri" panose="020F0502020204030204" pitchFamily="34" charset="0"/>
                <a:cs typeface="Arial" panose="020B0604020202020204" pitchFamily="34" charset="0"/>
              </a:rPr>
            </a:br>
            <a:r>
              <a:rPr lang="en-US" sz="600" dirty="0">
                <a:latin typeface="Arial" panose="020B0604020202020204" pitchFamily="34" charset="0"/>
                <a:ea typeface="Calibri" panose="020F0502020204030204" pitchFamily="34" charset="0"/>
                <a:cs typeface="Arial" panose="020B0604020202020204" pitchFamily="34" charset="0"/>
              </a:rPr>
              <a:t>©2024 National Association of Colleges and Employers. All rights reserved. </a:t>
            </a:r>
          </a:p>
        </p:txBody>
      </p:sp>
    </p:spTree>
    <p:extLst>
      <p:ext uri="{BB962C8B-B14F-4D97-AF65-F5344CB8AC3E}">
        <p14:creationId xmlns:p14="http://schemas.microsoft.com/office/powerpoint/2010/main" val="2283621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241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55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41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30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5252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34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321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5450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3540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8761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847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1735</TotalTime>
  <Words>1</Words>
  <Application>Microsoft Macintosh PowerPoint</Application>
  <PresentationFormat>On-screen Show (16:9)</PresentationFormat>
  <Paragraphs>1</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Danielle Clark</dc:creator>
  <cp:lastModifiedBy>Clark, Danielle</cp:lastModifiedBy>
  <cp:revision>35</cp:revision>
  <dcterms:created xsi:type="dcterms:W3CDTF">2021-04-18T21:45:13Z</dcterms:created>
  <dcterms:modified xsi:type="dcterms:W3CDTF">2024-04-10T16:40:32Z</dcterms:modified>
</cp:coreProperties>
</file>